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9" r:id="rId54"/>
    <p:sldId id="310"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E5EA"/>
    <a:srgbClr val="224B88"/>
    <a:srgbClr val="8F601B"/>
    <a:srgbClr val="EA4714"/>
    <a:srgbClr val="EDED13"/>
    <a:srgbClr val="74AA56"/>
    <a:srgbClr val="2BE8ED"/>
    <a:srgbClr val="4664B8"/>
    <a:srgbClr val="868424"/>
    <a:srgbClr val="AEAA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256" autoAdjust="0"/>
  </p:normalViewPr>
  <p:slideViewPr>
    <p:cSldViewPr snapToGrid="0">
      <p:cViewPr varScale="1">
        <p:scale>
          <a:sx n="81" d="100"/>
          <a:sy n="81" d="100"/>
        </p:scale>
        <p:origin x="725" y="67"/>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361FD3-BB1A-42D5-93A5-9746F644B381}" type="doc">
      <dgm:prSet loTypeId="urn:microsoft.com/office/officeart/2005/8/layout/hierarchy3" loCatId="list" qsTypeId="urn:microsoft.com/office/officeart/2005/8/quickstyle/3d5" qsCatId="3D" csTypeId="urn:microsoft.com/office/officeart/2005/8/colors/accent1_2" csCatId="accent1"/>
      <dgm:spPr/>
      <dgm:t>
        <a:bodyPr/>
        <a:lstStyle/>
        <a:p>
          <a:endParaRPr lang="en-IN"/>
        </a:p>
      </dgm:t>
    </dgm:pt>
    <dgm:pt modelId="{D6606894-8E4C-4F86-B4A9-595E38018DBD}">
      <dgm:prSet/>
      <dgm:spPr/>
      <dgm:t>
        <a:bodyPr/>
        <a:lstStyle/>
        <a:p>
          <a:r>
            <a:rPr lang="en-US" b="1"/>
            <a:t>Import Libraries</a:t>
          </a:r>
          <a:endParaRPr lang="en-IN"/>
        </a:p>
      </dgm:t>
    </dgm:pt>
    <dgm:pt modelId="{DDBF5DD2-BECF-460E-AE95-222BF45ACC5E}" type="parTrans" cxnId="{80879B31-2C12-4737-96B8-15D4D109A68B}">
      <dgm:prSet/>
      <dgm:spPr/>
      <dgm:t>
        <a:bodyPr/>
        <a:lstStyle/>
        <a:p>
          <a:endParaRPr lang="en-IN"/>
        </a:p>
      </dgm:t>
    </dgm:pt>
    <dgm:pt modelId="{622737E9-CD25-431E-B04C-1017C833C744}" type="sibTrans" cxnId="{80879B31-2C12-4737-96B8-15D4D109A68B}">
      <dgm:prSet/>
      <dgm:spPr/>
      <dgm:t>
        <a:bodyPr/>
        <a:lstStyle/>
        <a:p>
          <a:endParaRPr lang="en-IN"/>
        </a:p>
      </dgm:t>
    </dgm:pt>
    <dgm:pt modelId="{C9F4E7DD-FD98-4E16-AF3F-F899AA207577}" type="pres">
      <dgm:prSet presAssocID="{0B361FD3-BB1A-42D5-93A5-9746F644B381}" presName="diagram" presStyleCnt="0">
        <dgm:presLayoutVars>
          <dgm:chPref val="1"/>
          <dgm:dir/>
          <dgm:animOne val="branch"/>
          <dgm:animLvl val="lvl"/>
          <dgm:resizeHandles/>
        </dgm:presLayoutVars>
      </dgm:prSet>
      <dgm:spPr/>
    </dgm:pt>
    <dgm:pt modelId="{6CDD54D4-0C0B-428B-B961-07D45CBCA8DA}" type="pres">
      <dgm:prSet presAssocID="{D6606894-8E4C-4F86-B4A9-595E38018DBD}" presName="root" presStyleCnt="0"/>
      <dgm:spPr/>
    </dgm:pt>
    <dgm:pt modelId="{237D9BA2-3742-4604-8530-A281D29F5554}" type="pres">
      <dgm:prSet presAssocID="{D6606894-8E4C-4F86-B4A9-595E38018DBD}" presName="rootComposite" presStyleCnt="0"/>
      <dgm:spPr/>
    </dgm:pt>
    <dgm:pt modelId="{850BCCF5-7346-4234-AA3B-513B00AF85A8}" type="pres">
      <dgm:prSet presAssocID="{D6606894-8E4C-4F86-B4A9-595E38018DBD}" presName="rootText" presStyleLbl="node1" presStyleIdx="0" presStyleCnt="1"/>
      <dgm:spPr/>
    </dgm:pt>
    <dgm:pt modelId="{09FDEDD3-665C-4209-A21F-8FAD0E2DE6FB}" type="pres">
      <dgm:prSet presAssocID="{D6606894-8E4C-4F86-B4A9-595E38018DBD}" presName="rootConnector" presStyleLbl="node1" presStyleIdx="0" presStyleCnt="1"/>
      <dgm:spPr/>
    </dgm:pt>
    <dgm:pt modelId="{8B518D4F-429A-4388-BC3B-9F82DD976D67}" type="pres">
      <dgm:prSet presAssocID="{D6606894-8E4C-4F86-B4A9-595E38018DBD}" presName="childShape" presStyleCnt="0"/>
      <dgm:spPr/>
    </dgm:pt>
  </dgm:ptLst>
  <dgm:cxnLst>
    <dgm:cxn modelId="{8C00F103-6888-4237-9939-7B6F9A7DF020}" type="presOf" srcId="{0B361FD3-BB1A-42D5-93A5-9746F644B381}" destId="{C9F4E7DD-FD98-4E16-AF3F-F899AA207577}" srcOrd="0" destOrd="0" presId="urn:microsoft.com/office/officeart/2005/8/layout/hierarchy3"/>
    <dgm:cxn modelId="{CDB17B0C-B6CF-4D4B-9E92-17FE5F24B3BC}" type="presOf" srcId="{D6606894-8E4C-4F86-B4A9-595E38018DBD}" destId="{09FDEDD3-665C-4209-A21F-8FAD0E2DE6FB}" srcOrd="1" destOrd="0" presId="urn:microsoft.com/office/officeart/2005/8/layout/hierarchy3"/>
    <dgm:cxn modelId="{80879B31-2C12-4737-96B8-15D4D109A68B}" srcId="{0B361FD3-BB1A-42D5-93A5-9746F644B381}" destId="{D6606894-8E4C-4F86-B4A9-595E38018DBD}" srcOrd="0" destOrd="0" parTransId="{DDBF5DD2-BECF-460E-AE95-222BF45ACC5E}" sibTransId="{622737E9-CD25-431E-B04C-1017C833C744}"/>
    <dgm:cxn modelId="{8A0EB1A1-5C62-483E-885B-BDF29D28B3DE}" type="presOf" srcId="{D6606894-8E4C-4F86-B4A9-595E38018DBD}" destId="{850BCCF5-7346-4234-AA3B-513B00AF85A8}" srcOrd="0" destOrd="0" presId="urn:microsoft.com/office/officeart/2005/8/layout/hierarchy3"/>
    <dgm:cxn modelId="{EB7E99B5-0D48-4550-ABCF-F4F7327035D3}" type="presParOf" srcId="{C9F4E7DD-FD98-4E16-AF3F-F899AA207577}" destId="{6CDD54D4-0C0B-428B-B961-07D45CBCA8DA}" srcOrd="0" destOrd="0" presId="urn:microsoft.com/office/officeart/2005/8/layout/hierarchy3"/>
    <dgm:cxn modelId="{247BEC5E-10E2-441B-92FA-A71589573814}" type="presParOf" srcId="{6CDD54D4-0C0B-428B-B961-07D45CBCA8DA}" destId="{237D9BA2-3742-4604-8530-A281D29F5554}" srcOrd="0" destOrd="0" presId="urn:microsoft.com/office/officeart/2005/8/layout/hierarchy3"/>
    <dgm:cxn modelId="{41AC7CFD-7130-48FD-B449-2D5C40C80079}" type="presParOf" srcId="{237D9BA2-3742-4604-8530-A281D29F5554}" destId="{850BCCF5-7346-4234-AA3B-513B00AF85A8}" srcOrd="0" destOrd="0" presId="urn:microsoft.com/office/officeart/2005/8/layout/hierarchy3"/>
    <dgm:cxn modelId="{0803D00E-0D62-4B96-A4DE-2EC0A3444EF0}" type="presParOf" srcId="{237D9BA2-3742-4604-8530-A281D29F5554}" destId="{09FDEDD3-665C-4209-A21F-8FAD0E2DE6FB}" srcOrd="1" destOrd="0" presId="urn:microsoft.com/office/officeart/2005/8/layout/hierarchy3"/>
    <dgm:cxn modelId="{58D79D2A-BDE7-4B9D-A5B6-62713D3F4279}" type="presParOf" srcId="{6CDD54D4-0C0B-428B-B961-07D45CBCA8DA}" destId="{8B518D4F-429A-4388-BC3B-9F82DD976D67}" srcOrd="1"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B6A00AD7-B899-4F25-A7D4-36C086F4B9FA}" type="doc">
      <dgm:prSet loTypeId="urn:microsoft.com/office/officeart/2005/8/layout/hierarchy3" loCatId="hierarchy" qsTypeId="urn:microsoft.com/office/officeart/2005/8/quickstyle/3d5" qsCatId="3D" csTypeId="urn:microsoft.com/office/officeart/2005/8/colors/accent1_2" csCatId="accent1"/>
      <dgm:spPr/>
      <dgm:t>
        <a:bodyPr/>
        <a:lstStyle/>
        <a:p>
          <a:endParaRPr lang="en-IN"/>
        </a:p>
      </dgm:t>
    </dgm:pt>
    <dgm:pt modelId="{B28A142E-CC64-4B3F-BCD7-E989E820E064}">
      <dgm:prSet/>
      <dgm:spPr/>
      <dgm:t>
        <a:bodyPr/>
        <a:lstStyle/>
        <a:p>
          <a:r>
            <a:rPr lang="en-US" b="1"/>
            <a:t>R2 score, CV &amp; evaluation metrics</a:t>
          </a:r>
          <a:endParaRPr lang="en-IN"/>
        </a:p>
      </dgm:t>
    </dgm:pt>
    <dgm:pt modelId="{3740E7A6-C066-4324-AD73-F95B4CC8FF9F}" type="parTrans" cxnId="{811543C7-779C-491F-9999-0869C9FE3714}">
      <dgm:prSet/>
      <dgm:spPr/>
      <dgm:t>
        <a:bodyPr/>
        <a:lstStyle/>
        <a:p>
          <a:endParaRPr lang="en-IN"/>
        </a:p>
      </dgm:t>
    </dgm:pt>
    <dgm:pt modelId="{FF75DDA3-643D-40CC-9775-9615970F6B13}" type="sibTrans" cxnId="{811543C7-779C-491F-9999-0869C9FE3714}">
      <dgm:prSet/>
      <dgm:spPr/>
      <dgm:t>
        <a:bodyPr/>
        <a:lstStyle/>
        <a:p>
          <a:endParaRPr lang="en-IN"/>
        </a:p>
      </dgm:t>
    </dgm:pt>
    <dgm:pt modelId="{7DB7FE7C-8C77-4FE4-B51A-A135AA48D8D3}" type="pres">
      <dgm:prSet presAssocID="{B6A00AD7-B899-4F25-A7D4-36C086F4B9FA}" presName="diagram" presStyleCnt="0">
        <dgm:presLayoutVars>
          <dgm:chPref val="1"/>
          <dgm:dir/>
          <dgm:animOne val="branch"/>
          <dgm:animLvl val="lvl"/>
          <dgm:resizeHandles/>
        </dgm:presLayoutVars>
      </dgm:prSet>
      <dgm:spPr/>
    </dgm:pt>
    <dgm:pt modelId="{5808A147-EC30-43FC-B8C5-3D5ECE300C04}" type="pres">
      <dgm:prSet presAssocID="{B28A142E-CC64-4B3F-BCD7-E989E820E064}" presName="root" presStyleCnt="0"/>
      <dgm:spPr/>
    </dgm:pt>
    <dgm:pt modelId="{4630A126-8C2A-4E0F-A315-1612256DCDD3}" type="pres">
      <dgm:prSet presAssocID="{B28A142E-CC64-4B3F-BCD7-E989E820E064}" presName="rootComposite" presStyleCnt="0"/>
      <dgm:spPr/>
    </dgm:pt>
    <dgm:pt modelId="{7C0D232B-58E2-4188-B793-036C590F3A78}" type="pres">
      <dgm:prSet presAssocID="{B28A142E-CC64-4B3F-BCD7-E989E820E064}" presName="rootText" presStyleLbl="node1" presStyleIdx="0" presStyleCnt="1"/>
      <dgm:spPr/>
    </dgm:pt>
    <dgm:pt modelId="{85E49417-E116-477E-86E5-CBFB3DD54173}" type="pres">
      <dgm:prSet presAssocID="{B28A142E-CC64-4B3F-BCD7-E989E820E064}" presName="rootConnector" presStyleLbl="node1" presStyleIdx="0" presStyleCnt="1"/>
      <dgm:spPr/>
    </dgm:pt>
    <dgm:pt modelId="{945DC4A7-F138-4503-A71D-E63D2B5413D7}" type="pres">
      <dgm:prSet presAssocID="{B28A142E-CC64-4B3F-BCD7-E989E820E064}" presName="childShape" presStyleCnt="0"/>
      <dgm:spPr/>
    </dgm:pt>
  </dgm:ptLst>
  <dgm:cxnLst>
    <dgm:cxn modelId="{4463F81B-8C09-4E12-9364-38C965AA78E6}" type="presOf" srcId="{B28A142E-CC64-4B3F-BCD7-E989E820E064}" destId="{7C0D232B-58E2-4188-B793-036C590F3A78}" srcOrd="0" destOrd="0" presId="urn:microsoft.com/office/officeart/2005/8/layout/hierarchy3"/>
    <dgm:cxn modelId="{777A51AE-6388-40C1-A767-476842227823}" type="presOf" srcId="{B28A142E-CC64-4B3F-BCD7-E989E820E064}" destId="{85E49417-E116-477E-86E5-CBFB3DD54173}" srcOrd="1" destOrd="0" presId="urn:microsoft.com/office/officeart/2005/8/layout/hierarchy3"/>
    <dgm:cxn modelId="{811543C7-779C-491F-9999-0869C9FE3714}" srcId="{B6A00AD7-B899-4F25-A7D4-36C086F4B9FA}" destId="{B28A142E-CC64-4B3F-BCD7-E989E820E064}" srcOrd="0" destOrd="0" parTransId="{3740E7A6-C066-4324-AD73-F95B4CC8FF9F}" sibTransId="{FF75DDA3-643D-40CC-9775-9615970F6B13}"/>
    <dgm:cxn modelId="{A4A0C2F4-BF76-46EC-965C-5EC9415249BC}" type="presOf" srcId="{B6A00AD7-B899-4F25-A7D4-36C086F4B9FA}" destId="{7DB7FE7C-8C77-4FE4-B51A-A135AA48D8D3}" srcOrd="0" destOrd="0" presId="urn:microsoft.com/office/officeart/2005/8/layout/hierarchy3"/>
    <dgm:cxn modelId="{A1CF08D4-56B5-453C-873F-26E6FFCD2C25}" type="presParOf" srcId="{7DB7FE7C-8C77-4FE4-B51A-A135AA48D8D3}" destId="{5808A147-EC30-43FC-B8C5-3D5ECE300C04}" srcOrd="0" destOrd="0" presId="urn:microsoft.com/office/officeart/2005/8/layout/hierarchy3"/>
    <dgm:cxn modelId="{94A5DCF3-258B-4C39-B6FC-EEFD74B24E42}" type="presParOf" srcId="{5808A147-EC30-43FC-B8C5-3D5ECE300C04}" destId="{4630A126-8C2A-4E0F-A315-1612256DCDD3}" srcOrd="0" destOrd="0" presId="urn:microsoft.com/office/officeart/2005/8/layout/hierarchy3"/>
    <dgm:cxn modelId="{F26B090D-A300-4507-B344-1EFB1639C1A2}" type="presParOf" srcId="{4630A126-8C2A-4E0F-A315-1612256DCDD3}" destId="{7C0D232B-58E2-4188-B793-036C590F3A78}" srcOrd="0" destOrd="0" presId="urn:microsoft.com/office/officeart/2005/8/layout/hierarchy3"/>
    <dgm:cxn modelId="{3107C470-2887-4510-8CAA-E2CCCDCFA36B}" type="presParOf" srcId="{4630A126-8C2A-4E0F-A315-1612256DCDD3}" destId="{85E49417-E116-477E-86E5-CBFB3DD54173}" srcOrd="1" destOrd="0" presId="urn:microsoft.com/office/officeart/2005/8/layout/hierarchy3"/>
    <dgm:cxn modelId="{1876D77E-11CD-44D0-9F8E-4E03967B215E}" type="presParOf" srcId="{5808A147-EC30-43FC-B8C5-3D5ECE300C04}" destId="{945DC4A7-F138-4503-A71D-E63D2B5413D7}" srcOrd="1" destOrd="0" presId="urn:microsoft.com/office/officeart/2005/8/layout/hierarchy3"/>
  </dgm:cxnLst>
  <dgm:bg/>
  <dgm:whole/>
  <dgm:extLst>
    <a:ext uri="http://schemas.microsoft.com/office/drawing/2008/diagram">
      <dsp:dataModelExt xmlns:dsp="http://schemas.microsoft.com/office/drawing/2008/diagram" relId="rId51"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B5BCD18B-159E-440C-971B-779E4B1D62F5}" type="doc">
      <dgm:prSet loTypeId="urn:microsoft.com/office/officeart/2005/8/layout/hierarchy3" loCatId="hierarchy" qsTypeId="urn:microsoft.com/office/officeart/2005/8/quickstyle/3d5" qsCatId="3D" csTypeId="urn:microsoft.com/office/officeart/2005/8/colors/accent1_2" csCatId="accent1"/>
      <dgm:spPr/>
      <dgm:t>
        <a:bodyPr/>
        <a:lstStyle/>
        <a:p>
          <a:endParaRPr lang="en-IN"/>
        </a:p>
      </dgm:t>
    </dgm:pt>
    <dgm:pt modelId="{A53FDC5B-4370-45E5-9B89-15A3EA13E2D7}">
      <dgm:prSet/>
      <dgm:spPr/>
      <dgm:t>
        <a:bodyPr/>
        <a:lstStyle/>
        <a:p>
          <a:r>
            <a:rPr lang="en-US" b="1"/>
            <a:t>Hyper Parameter Tuning</a:t>
          </a:r>
          <a:endParaRPr lang="en-IN"/>
        </a:p>
      </dgm:t>
    </dgm:pt>
    <dgm:pt modelId="{A553A6ED-0780-489B-B205-678113FA4A07}" type="parTrans" cxnId="{07A62BDC-1110-471D-975A-0585F01E2A42}">
      <dgm:prSet/>
      <dgm:spPr/>
      <dgm:t>
        <a:bodyPr/>
        <a:lstStyle/>
        <a:p>
          <a:endParaRPr lang="en-IN"/>
        </a:p>
      </dgm:t>
    </dgm:pt>
    <dgm:pt modelId="{0AF88C6C-96A0-4A6F-AEE7-6CA3C6B3992B}" type="sibTrans" cxnId="{07A62BDC-1110-471D-975A-0585F01E2A42}">
      <dgm:prSet/>
      <dgm:spPr/>
      <dgm:t>
        <a:bodyPr/>
        <a:lstStyle/>
        <a:p>
          <a:endParaRPr lang="en-IN"/>
        </a:p>
      </dgm:t>
    </dgm:pt>
    <dgm:pt modelId="{FAEFAC65-0397-403D-9FB5-C075756F2D96}" type="pres">
      <dgm:prSet presAssocID="{B5BCD18B-159E-440C-971B-779E4B1D62F5}" presName="diagram" presStyleCnt="0">
        <dgm:presLayoutVars>
          <dgm:chPref val="1"/>
          <dgm:dir/>
          <dgm:animOne val="branch"/>
          <dgm:animLvl val="lvl"/>
          <dgm:resizeHandles/>
        </dgm:presLayoutVars>
      </dgm:prSet>
      <dgm:spPr/>
    </dgm:pt>
    <dgm:pt modelId="{EBBB4426-1633-41F0-A220-FA3D659C2EF1}" type="pres">
      <dgm:prSet presAssocID="{A53FDC5B-4370-45E5-9B89-15A3EA13E2D7}" presName="root" presStyleCnt="0"/>
      <dgm:spPr/>
    </dgm:pt>
    <dgm:pt modelId="{0FD4241D-5746-4C43-B9B8-16B2AD09BB80}" type="pres">
      <dgm:prSet presAssocID="{A53FDC5B-4370-45E5-9B89-15A3EA13E2D7}" presName="rootComposite" presStyleCnt="0"/>
      <dgm:spPr/>
    </dgm:pt>
    <dgm:pt modelId="{492C5B09-1F1C-41E8-998C-552398148415}" type="pres">
      <dgm:prSet presAssocID="{A53FDC5B-4370-45E5-9B89-15A3EA13E2D7}" presName="rootText" presStyleLbl="node1" presStyleIdx="0" presStyleCnt="1"/>
      <dgm:spPr/>
    </dgm:pt>
    <dgm:pt modelId="{7704E69E-BDAA-4644-9ACB-C8CD0BC6B027}" type="pres">
      <dgm:prSet presAssocID="{A53FDC5B-4370-45E5-9B89-15A3EA13E2D7}" presName="rootConnector" presStyleLbl="node1" presStyleIdx="0" presStyleCnt="1"/>
      <dgm:spPr/>
    </dgm:pt>
    <dgm:pt modelId="{D2CD572E-68E7-420A-A010-3348AB36750A}" type="pres">
      <dgm:prSet presAssocID="{A53FDC5B-4370-45E5-9B89-15A3EA13E2D7}" presName="childShape" presStyleCnt="0"/>
      <dgm:spPr/>
    </dgm:pt>
  </dgm:ptLst>
  <dgm:cxnLst>
    <dgm:cxn modelId="{DF2A732E-17B6-4CD1-86B2-0C8D29EADAE1}" type="presOf" srcId="{B5BCD18B-159E-440C-971B-779E4B1D62F5}" destId="{FAEFAC65-0397-403D-9FB5-C075756F2D96}" srcOrd="0" destOrd="0" presId="urn:microsoft.com/office/officeart/2005/8/layout/hierarchy3"/>
    <dgm:cxn modelId="{CBA63541-8D95-4FBE-884F-6305DBAB8147}" type="presOf" srcId="{A53FDC5B-4370-45E5-9B89-15A3EA13E2D7}" destId="{7704E69E-BDAA-4644-9ACB-C8CD0BC6B027}" srcOrd="1" destOrd="0" presId="urn:microsoft.com/office/officeart/2005/8/layout/hierarchy3"/>
    <dgm:cxn modelId="{02AE7683-1E39-44FA-8061-B2C7C61CAE82}" type="presOf" srcId="{A53FDC5B-4370-45E5-9B89-15A3EA13E2D7}" destId="{492C5B09-1F1C-41E8-998C-552398148415}" srcOrd="0" destOrd="0" presId="urn:microsoft.com/office/officeart/2005/8/layout/hierarchy3"/>
    <dgm:cxn modelId="{07A62BDC-1110-471D-975A-0585F01E2A42}" srcId="{B5BCD18B-159E-440C-971B-779E4B1D62F5}" destId="{A53FDC5B-4370-45E5-9B89-15A3EA13E2D7}" srcOrd="0" destOrd="0" parTransId="{A553A6ED-0780-489B-B205-678113FA4A07}" sibTransId="{0AF88C6C-96A0-4A6F-AEE7-6CA3C6B3992B}"/>
    <dgm:cxn modelId="{AC8BBDF7-6A77-4C54-B697-78022E39B8AB}" type="presParOf" srcId="{FAEFAC65-0397-403D-9FB5-C075756F2D96}" destId="{EBBB4426-1633-41F0-A220-FA3D659C2EF1}" srcOrd="0" destOrd="0" presId="urn:microsoft.com/office/officeart/2005/8/layout/hierarchy3"/>
    <dgm:cxn modelId="{CD9518BA-869A-417C-8CAA-7E8FFC940882}" type="presParOf" srcId="{EBBB4426-1633-41F0-A220-FA3D659C2EF1}" destId="{0FD4241D-5746-4C43-B9B8-16B2AD09BB80}" srcOrd="0" destOrd="0" presId="urn:microsoft.com/office/officeart/2005/8/layout/hierarchy3"/>
    <dgm:cxn modelId="{74DAA5E3-4DD3-4A33-8245-FF07D9613046}" type="presParOf" srcId="{0FD4241D-5746-4C43-B9B8-16B2AD09BB80}" destId="{492C5B09-1F1C-41E8-998C-552398148415}" srcOrd="0" destOrd="0" presId="urn:microsoft.com/office/officeart/2005/8/layout/hierarchy3"/>
    <dgm:cxn modelId="{2E104192-26E4-4B09-9DE1-232F92FE0A41}" type="presParOf" srcId="{0FD4241D-5746-4C43-B9B8-16B2AD09BB80}" destId="{7704E69E-BDAA-4644-9ACB-C8CD0BC6B027}" srcOrd="1" destOrd="0" presId="urn:microsoft.com/office/officeart/2005/8/layout/hierarchy3"/>
    <dgm:cxn modelId="{2153EAAF-7B45-45FE-A346-4497E6C7F097}" type="presParOf" srcId="{EBBB4426-1633-41F0-A220-FA3D659C2EF1}" destId="{D2CD572E-68E7-420A-A010-3348AB36750A}" srcOrd="1" destOrd="0" presId="urn:microsoft.com/office/officeart/2005/8/layout/hierarchy3"/>
  </dgm:cxnLst>
  <dgm:bg/>
  <dgm:whole/>
  <dgm:extLst>
    <a:ext uri="http://schemas.microsoft.com/office/drawing/2008/diagram">
      <dsp:dataModelExt xmlns:dsp="http://schemas.microsoft.com/office/drawing/2008/diagram" relId="rId5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9B7AF6E8-522C-4338-88AE-75C81C330B3D}" type="doc">
      <dgm:prSet loTypeId="urn:microsoft.com/office/officeart/2005/8/layout/hierarchy3" loCatId="hierarchy" qsTypeId="urn:microsoft.com/office/officeart/2005/8/quickstyle/3d5" qsCatId="3D" csTypeId="urn:microsoft.com/office/officeart/2005/8/colors/accent1_2" csCatId="accent1"/>
      <dgm:spPr/>
      <dgm:t>
        <a:bodyPr/>
        <a:lstStyle/>
        <a:p>
          <a:endParaRPr lang="en-IN"/>
        </a:p>
      </dgm:t>
    </dgm:pt>
    <dgm:pt modelId="{45C1B352-68A2-4B11-945C-A6A259555BAC}">
      <dgm:prSet/>
      <dgm:spPr/>
      <dgm:t>
        <a:bodyPr/>
        <a:lstStyle/>
        <a:p>
          <a:r>
            <a:rPr lang="en-US" b="1"/>
            <a:t>Saving the Model &amp; Prediction </a:t>
          </a:r>
          <a:endParaRPr lang="en-IN"/>
        </a:p>
      </dgm:t>
    </dgm:pt>
    <dgm:pt modelId="{A868F24F-0440-4856-8793-6D24E97A536F}" type="parTrans" cxnId="{9B5F185E-6734-449C-8094-6715B81CFC26}">
      <dgm:prSet/>
      <dgm:spPr/>
      <dgm:t>
        <a:bodyPr/>
        <a:lstStyle/>
        <a:p>
          <a:endParaRPr lang="en-IN"/>
        </a:p>
      </dgm:t>
    </dgm:pt>
    <dgm:pt modelId="{EDC56FCE-C4CF-4643-9FB3-C95736B79129}" type="sibTrans" cxnId="{9B5F185E-6734-449C-8094-6715B81CFC26}">
      <dgm:prSet/>
      <dgm:spPr/>
      <dgm:t>
        <a:bodyPr/>
        <a:lstStyle/>
        <a:p>
          <a:endParaRPr lang="en-IN"/>
        </a:p>
      </dgm:t>
    </dgm:pt>
    <dgm:pt modelId="{B36283F9-E18A-493E-AEE8-4733D2EEC82F}" type="pres">
      <dgm:prSet presAssocID="{9B7AF6E8-522C-4338-88AE-75C81C330B3D}" presName="diagram" presStyleCnt="0">
        <dgm:presLayoutVars>
          <dgm:chPref val="1"/>
          <dgm:dir/>
          <dgm:animOne val="branch"/>
          <dgm:animLvl val="lvl"/>
          <dgm:resizeHandles/>
        </dgm:presLayoutVars>
      </dgm:prSet>
      <dgm:spPr/>
    </dgm:pt>
    <dgm:pt modelId="{106F86B2-245C-42FF-95E5-F7B8F0086221}" type="pres">
      <dgm:prSet presAssocID="{45C1B352-68A2-4B11-945C-A6A259555BAC}" presName="root" presStyleCnt="0"/>
      <dgm:spPr/>
    </dgm:pt>
    <dgm:pt modelId="{74E10285-4D7C-4412-9962-7FAF8CBB9090}" type="pres">
      <dgm:prSet presAssocID="{45C1B352-68A2-4B11-945C-A6A259555BAC}" presName="rootComposite" presStyleCnt="0"/>
      <dgm:spPr/>
    </dgm:pt>
    <dgm:pt modelId="{F18B68A0-CF29-42D7-842E-916C5BD01CF9}" type="pres">
      <dgm:prSet presAssocID="{45C1B352-68A2-4B11-945C-A6A259555BAC}" presName="rootText" presStyleLbl="node1" presStyleIdx="0" presStyleCnt="1"/>
      <dgm:spPr/>
    </dgm:pt>
    <dgm:pt modelId="{3F2E7E73-39B2-4E8D-927E-F37FE21912A8}" type="pres">
      <dgm:prSet presAssocID="{45C1B352-68A2-4B11-945C-A6A259555BAC}" presName="rootConnector" presStyleLbl="node1" presStyleIdx="0" presStyleCnt="1"/>
      <dgm:spPr/>
    </dgm:pt>
    <dgm:pt modelId="{E471BEA2-E87B-4216-9D85-E76A094C807D}" type="pres">
      <dgm:prSet presAssocID="{45C1B352-68A2-4B11-945C-A6A259555BAC}" presName="childShape" presStyleCnt="0"/>
      <dgm:spPr/>
    </dgm:pt>
  </dgm:ptLst>
  <dgm:cxnLst>
    <dgm:cxn modelId="{0395923B-DC8A-447E-85EA-8AE875FC8F5E}" type="presOf" srcId="{45C1B352-68A2-4B11-945C-A6A259555BAC}" destId="{F18B68A0-CF29-42D7-842E-916C5BD01CF9}" srcOrd="0" destOrd="0" presId="urn:microsoft.com/office/officeart/2005/8/layout/hierarchy3"/>
    <dgm:cxn modelId="{9B5F185E-6734-449C-8094-6715B81CFC26}" srcId="{9B7AF6E8-522C-4338-88AE-75C81C330B3D}" destId="{45C1B352-68A2-4B11-945C-A6A259555BAC}" srcOrd="0" destOrd="0" parTransId="{A868F24F-0440-4856-8793-6D24E97A536F}" sibTransId="{EDC56FCE-C4CF-4643-9FB3-C95736B79129}"/>
    <dgm:cxn modelId="{71B6884C-267C-4308-8800-EBF9EADD2E4E}" type="presOf" srcId="{9B7AF6E8-522C-4338-88AE-75C81C330B3D}" destId="{B36283F9-E18A-493E-AEE8-4733D2EEC82F}" srcOrd="0" destOrd="0" presId="urn:microsoft.com/office/officeart/2005/8/layout/hierarchy3"/>
    <dgm:cxn modelId="{81BFAAB5-A58C-4BA6-9A2F-8B891E148AA4}" type="presOf" srcId="{45C1B352-68A2-4B11-945C-A6A259555BAC}" destId="{3F2E7E73-39B2-4E8D-927E-F37FE21912A8}" srcOrd="1" destOrd="0" presId="urn:microsoft.com/office/officeart/2005/8/layout/hierarchy3"/>
    <dgm:cxn modelId="{754A230F-3754-493B-B18C-C1ADF85B5E6A}" type="presParOf" srcId="{B36283F9-E18A-493E-AEE8-4733D2EEC82F}" destId="{106F86B2-245C-42FF-95E5-F7B8F0086221}" srcOrd="0" destOrd="0" presId="urn:microsoft.com/office/officeart/2005/8/layout/hierarchy3"/>
    <dgm:cxn modelId="{A0E7C23E-18CA-46FE-B049-C59EEC8D3C7E}" type="presParOf" srcId="{106F86B2-245C-42FF-95E5-F7B8F0086221}" destId="{74E10285-4D7C-4412-9962-7FAF8CBB9090}" srcOrd="0" destOrd="0" presId="urn:microsoft.com/office/officeart/2005/8/layout/hierarchy3"/>
    <dgm:cxn modelId="{0CC915AF-A7E7-4F0D-BF3C-1BF9549F7675}" type="presParOf" srcId="{74E10285-4D7C-4412-9962-7FAF8CBB9090}" destId="{F18B68A0-CF29-42D7-842E-916C5BD01CF9}" srcOrd="0" destOrd="0" presId="urn:microsoft.com/office/officeart/2005/8/layout/hierarchy3"/>
    <dgm:cxn modelId="{89BC9C05-D80A-4ACF-A412-E8626C223BB5}" type="presParOf" srcId="{74E10285-4D7C-4412-9962-7FAF8CBB9090}" destId="{3F2E7E73-39B2-4E8D-927E-F37FE21912A8}" srcOrd="1" destOrd="0" presId="urn:microsoft.com/office/officeart/2005/8/layout/hierarchy3"/>
    <dgm:cxn modelId="{BF25C181-59EB-4584-8137-2BDD8E6C23C6}" type="presParOf" srcId="{106F86B2-245C-42FF-95E5-F7B8F0086221}" destId="{E471BEA2-E87B-4216-9D85-E76A094C807D}" srcOrd="1" destOrd="0" presId="urn:microsoft.com/office/officeart/2005/8/layout/hierarchy3"/>
  </dgm:cxnLst>
  <dgm:bg/>
  <dgm:whole/>
  <dgm:extLst>
    <a:ext uri="http://schemas.microsoft.com/office/drawing/2008/diagram">
      <dsp:dataModelExt xmlns:dsp="http://schemas.microsoft.com/office/drawing/2008/diagram" relId="rId6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E00BC50-51B4-4287-8C39-A03EC2BCBC27}" type="doc">
      <dgm:prSet loTypeId="urn:microsoft.com/office/officeart/2005/8/layout/hierarchy3" loCatId="list" qsTypeId="urn:microsoft.com/office/officeart/2005/8/quickstyle/3d5" qsCatId="3D" csTypeId="urn:microsoft.com/office/officeart/2005/8/colors/accent1_2" csCatId="accent1" phldr="1"/>
      <dgm:spPr/>
      <dgm:t>
        <a:bodyPr/>
        <a:lstStyle/>
        <a:p>
          <a:endParaRPr lang="en-IN"/>
        </a:p>
      </dgm:t>
    </dgm:pt>
    <dgm:pt modelId="{17BF2E25-352B-4DCA-AAC6-EDD781385926}">
      <dgm:prSet/>
      <dgm:spPr/>
      <dgm:t>
        <a:bodyPr/>
        <a:lstStyle/>
        <a:p>
          <a:r>
            <a:rPr lang="en-US" b="1" dirty="0"/>
            <a:t>Import Datasets</a:t>
          </a:r>
        </a:p>
        <a:p>
          <a:r>
            <a:rPr lang="en-US" b="1" dirty="0"/>
            <a:t>(Train &amp; Test)</a:t>
          </a:r>
          <a:endParaRPr lang="en-IN" dirty="0"/>
        </a:p>
      </dgm:t>
    </dgm:pt>
    <dgm:pt modelId="{0C60C559-9421-410D-ADFC-7026E777F63D}" type="parTrans" cxnId="{9BEECAD9-D9C7-46C9-ADE4-7A908E287B0B}">
      <dgm:prSet/>
      <dgm:spPr/>
      <dgm:t>
        <a:bodyPr/>
        <a:lstStyle/>
        <a:p>
          <a:endParaRPr lang="en-IN"/>
        </a:p>
      </dgm:t>
    </dgm:pt>
    <dgm:pt modelId="{5C7F5951-7078-4095-9219-916BF5B760A3}" type="sibTrans" cxnId="{9BEECAD9-D9C7-46C9-ADE4-7A908E287B0B}">
      <dgm:prSet/>
      <dgm:spPr/>
      <dgm:t>
        <a:bodyPr/>
        <a:lstStyle/>
        <a:p>
          <a:endParaRPr lang="en-IN"/>
        </a:p>
      </dgm:t>
    </dgm:pt>
    <dgm:pt modelId="{2AC3F8D4-546C-4D76-833B-752A5CF5CB78}" type="pres">
      <dgm:prSet presAssocID="{2E00BC50-51B4-4287-8C39-A03EC2BCBC27}" presName="diagram" presStyleCnt="0">
        <dgm:presLayoutVars>
          <dgm:chPref val="1"/>
          <dgm:dir/>
          <dgm:animOne val="branch"/>
          <dgm:animLvl val="lvl"/>
          <dgm:resizeHandles/>
        </dgm:presLayoutVars>
      </dgm:prSet>
      <dgm:spPr/>
    </dgm:pt>
    <dgm:pt modelId="{D9029216-12AC-4846-A191-EB85AD8B7BE5}" type="pres">
      <dgm:prSet presAssocID="{17BF2E25-352B-4DCA-AAC6-EDD781385926}" presName="root" presStyleCnt="0"/>
      <dgm:spPr/>
    </dgm:pt>
    <dgm:pt modelId="{1C6E3F5E-AFA7-43D9-87CF-21DF47EED389}" type="pres">
      <dgm:prSet presAssocID="{17BF2E25-352B-4DCA-AAC6-EDD781385926}" presName="rootComposite" presStyleCnt="0"/>
      <dgm:spPr/>
    </dgm:pt>
    <dgm:pt modelId="{748AA09D-891A-45FA-B14E-51021E72344E}" type="pres">
      <dgm:prSet presAssocID="{17BF2E25-352B-4DCA-AAC6-EDD781385926}" presName="rootText" presStyleLbl="node1" presStyleIdx="0" presStyleCnt="1"/>
      <dgm:spPr/>
    </dgm:pt>
    <dgm:pt modelId="{4B045189-0A45-4102-9BC6-3CB6519D5306}" type="pres">
      <dgm:prSet presAssocID="{17BF2E25-352B-4DCA-AAC6-EDD781385926}" presName="rootConnector" presStyleLbl="node1" presStyleIdx="0" presStyleCnt="1"/>
      <dgm:spPr/>
    </dgm:pt>
    <dgm:pt modelId="{E43C53FB-F3FA-4E30-BDC3-4CDDC4D8C2C1}" type="pres">
      <dgm:prSet presAssocID="{17BF2E25-352B-4DCA-AAC6-EDD781385926}" presName="childShape" presStyleCnt="0"/>
      <dgm:spPr/>
    </dgm:pt>
  </dgm:ptLst>
  <dgm:cxnLst>
    <dgm:cxn modelId="{11420A5D-480A-46D7-8F5A-53F7C93F2BF3}" type="presOf" srcId="{17BF2E25-352B-4DCA-AAC6-EDD781385926}" destId="{4B045189-0A45-4102-9BC6-3CB6519D5306}" srcOrd="1" destOrd="0" presId="urn:microsoft.com/office/officeart/2005/8/layout/hierarchy3"/>
    <dgm:cxn modelId="{597E05CB-E6B2-4734-AFA0-52E1872A98A5}" type="presOf" srcId="{2E00BC50-51B4-4287-8C39-A03EC2BCBC27}" destId="{2AC3F8D4-546C-4D76-833B-752A5CF5CB78}" srcOrd="0" destOrd="0" presId="urn:microsoft.com/office/officeart/2005/8/layout/hierarchy3"/>
    <dgm:cxn modelId="{9BEECAD9-D9C7-46C9-ADE4-7A908E287B0B}" srcId="{2E00BC50-51B4-4287-8C39-A03EC2BCBC27}" destId="{17BF2E25-352B-4DCA-AAC6-EDD781385926}" srcOrd="0" destOrd="0" parTransId="{0C60C559-9421-410D-ADFC-7026E777F63D}" sibTransId="{5C7F5951-7078-4095-9219-916BF5B760A3}"/>
    <dgm:cxn modelId="{2FCD1EF2-EC0E-45B0-B2E7-6C1DDBD5D229}" type="presOf" srcId="{17BF2E25-352B-4DCA-AAC6-EDD781385926}" destId="{748AA09D-891A-45FA-B14E-51021E72344E}" srcOrd="0" destOrd="0" presId="urn:microsoft.com/office/officeart/2005/8/layout/hierarchy3"/>
    <dgm:cxn modelId="{54A215A0-2C9E-4B28-A6C8-7DBC09270CE9}" type="presParOf" srcId="{2AC3F8D4-546C-4D76-833B-752A5CF5CB78}" destId="{D9029216-12AC-4846-A191-EB85AD8B7BE5}" srcOrd="0" destOrd="0" presId="urn:microsoft.com/office/officeart/2005/8/layout/hierarchy3"/>
    <dgm:cxn modelId="{FFB227EE-DF2D-4A28-BBBD-7CCFC015C321}" type="presParOf" srcId="{D9029216-12AC-4846-A191-EB85AD8B7BE5}" destId="{1C6E3F5E-AFA7-43D9-87CF-21DF47EED389}" srcOrd="0" destOrd="0" presId="urn:microsoft.com/office/officeart/2005/8/layout/hierarchy3"/>
    <dgm:cxn modelId="{0772C7D8-E0F3-45AF-9AE2-D55D7FF87EAD}" type="presParOf" srcId="{1C6E3F5E-AFA7-43D9-87CF-21DF47EED389}" destId="{748AA09D-891A-45FA-B14E-51021E72344E}" srcOrd="0" destOrd="0" presId="urn:microsoft.com/office/officeart/2005/8/layout/hierarchy3"/>
    <dgm:cxn modelId="{9CC224F9-2E86-40A2-BA75-C39A625CE804}" type="presParOf" srcId="{1C6E3F5E-AFA7-43D9-87CF-21DF47EED389}" destId="{4B045189-0A45-4102-9BC6-3CB6519D5306}" srcOrd="1" destOrd="0" presId="urn:microsoft.com/office/officeart/2005/8/layout/hierarchy3"/>
    <dgm:cxn modelId="{6C659106-551F-4D9F-B123-AAD1B2DA7A22}" type="presParOf" srcId="{D9029216-12AC-4846-A191-EB85AD8B7BE5}" destId="{E43C53FB-F3FA-4E30-BDC3-4CDDC4D8C2C1}" srcOrd="1" destOrd="0" presId="urn:microsoft.com/office/officeart/2005/8/layout/hierarchy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6ACFD22-D539-4AC3-AA10-DEE932D6F52A}" type="doc">
      <dgm:prSet loTypeId="urn:microsoft.com/office/officeart/2005/8/layout/hierarchy3" loCatId="hierarchy" qsTypeId="urn:microsoft.com/office/officeart/2005/8/quickstyle/3d5" qsCatId="3D" csTypeId="urn:microsoft.com/office/officeart/2005/8/colors/accent1_2" csCatId="accent1"/>
      <dgm:spPr/>
      <dgm:t>
        <a:bodyPr/>
        <a:lstStyle/>
        <a:p>
          <a:endParaRPr lang="en-IN"/>
        </a:p>
      </dgm:t>
    </dgm:pt>
    <dgm:pt modelId="{6ED85061-2796-4289-A2E4-DB32C39FCD88}">
      <dgm:prSet/>
      <dgm:spPr/>
      <dgm:t>
        <a:bodyPr/>
        <a:lstStyle/>
        <a:p>
          <a:r>
            <a:rPr lang="en-US" b="1"/>
            <a:t>Data Preprocessing</a:t>
          </a:r>
          <a:endParaRPr lang="en-IN"/>
        </a:p>
      </dgm:t>
    </dgm:pt>
    <dgm:pt modelId="{B883D6FF-8F2A-4DE3-8CFE-E04E0E28960D}" type="parTrans" cxnId="{619F0B5A-88DA-40EE-BE8B-FB057E9B0D4A}">
      <dgm:prSet/>
      <dgm:spPr/>
      <dgm:t>
        <a:bodyPr/>
        <a:lstStyle/>
        <a:p>
          <a:endParaRPr lang="en-IN"/>
        </a:p>
      </dgm:t>
    </dgm:pt>
    <dgm:pt modelId="{B0AD332B-5386-42F8-9CA5-2ECFFE93CF32}" type="sibTrans" cxnId="{619F0B5A-88DA-40EE-BE8B-FB057E9B0D4A}">
      <dgm:prSet/>
      <dgm:spPr/>
      <dgm:t>
        <a:bodyPr/>
        <a:lstStyle/>
        <a:p>
          <a:endParaRPr lang="en-IN"/>
        </a:p>
      </dgm:t>
    </dgm:pt>
    <dgm:pt modelId="{B0D09906-32CF-4CD4-99BC-E2A2D0E11153}" type="pres">
      <dgm:prSet presAssocID="{16ACFD22-D539-4AC3-AA10-DEE932D6F52A}" presName="diagram" presStyleCnt="0">
        <dgm:presLayoutVars>
          <dgm:chPref val="1"/>
          <dgm:dir/>
          <dgm:animOne val="branch"/>
          <dgm:animLvl val="lvl"/>
          <dgm:resizeHandles/>
        </dgm:presLayoutVars>
      </dgm:prSet>
      <dgm:spPr/>
    </dgm:pt>
    <dgm:pt modelId="{5AC73AA4-3BD0-4922-A1F3-03694287A249}" type="pres">
      <dgm:prSet presAssocID="{6ED85061-2796-4289-A2E4-DB32C39FCD88}" presName="root" presStyleCnt="0"/>
      <dgm:spPr/>
    </dgm:pt>
    <dgm:pt modelId="{1C1B9A0C-0100-4D69-896E-8049C076DFD0}" type="pres">
      <dgm:prSet presAssocID="{6ED85061-2796-4289-A2E4-DB32C39FCD88}" presName="rootComposite" presStyleCnt="0"/>
      <dgm:spPr/>
    </dgm:pt>
    <dgm:pt modelId="{E5982F53-2867-4890-9DCB-C28A2F017EB7}" type="pres">
      <dgm:prSet presAssocID="{6ED85061-2796-4289-A2E4-DB32C39FCD88}" presName="rootText" presStyleLbl="node1" presStyleIdx="0" presStyleCnt="1"/>
      <dgm:spPr/>
    </dgm:pt>
    <dgm:pt modelId="{BCED135D-C85F-4200-8298-D69B32B9FE45}" type="pres">
      <dgm:prSet presAssocID="{6ED85061-2796-4289-A2E4-DB32C39FCD88}" presName="rootConnector" presStyleLbl="node1" presStyleIdx="0" presStyleCnt="1"/>
      <dgm:spPr/>
    </dgm:pt>
    <dgm:pt modelId="{3DE9BC17-BD35-413B-A177-0834F61A7E79}" type="pres">
      <dgm:prSet presAssocID="{6ED85061-2796-4289-A2E4-DB32C39FCD88}" presName="childShape" presStyleCnt="0"/>
      <dgm:spPr/>
    </dgm:pt>
  </dgm:ptLst>
  <dgm:cxnLst>
    <dgm:cxn modelId="{10F7E422-8912-4D23-8FF5-BB5DD0281C70}" type="presOf" srcId="{6ED85061-2796-4289-A2E4-DB32C39FCD88}" destId="{E5982F53-2867-4890-9DCB-C28A2F017EB7}" srcOrd="0" destOrd="0" presId="urn:microsoft.com/office/officeart/2005/8/layout/hierarchy3"/>
    <dgm:cxn modelId="{619F0B5A-88DA-40EE-BE8B-FB057E9B0D4A}" srcId="{16ACFD22-D539-4AC3-AA10-DEE932D6F52A}" destId="{6ED85061-2796-4289-A2E4-DB32C39FCD88}" srcOrd="0" destOrd="0" parTransId="{B883D6FF-8F2A-4DE3-8CFE-E04E0E28960D}" sibTransId="{B0AD332B-5386-42F8-9CA5-2ECFFE93CF32}"/>
    <dgm:cxn modelId="{F43B35B0-A817-4E77-8A71-B022CB123F56}" type="presOf" srcId="{6ED85061-2796-4289-A2E4-DB32C39FCD88}" destId="{BCED135D-C85F-4200-8298-D69B32B9FE45}" srcOrd="1" destOrd="0" presId="urn:microsoft.com/office/officeart/2005/8/layout/hierarchy3"/>
    <dgm:cxn modelId="{C833ADD8-D5EF-4606-A27A-F25A301CDC88}" type="presOf" srcId="{16ACFD22-D539-4AC3-AA10-DEE932D6F52A}" destId="{B0D09906-32CF-4CD4-99BC-E2A2D0E11153}" srcOrd="0" destOrd="0" presId="urn:microsoft.com/office/officeart/2005/8/layout/hierarchy3"/>
    <dgm:cxn modelId="{3282646A-8202-423C-B377-60035DEB94B1}" type="presParOf" srcId="{B0D09906-32CF-4CD4-99BC-E2A2D0E11153}" destId="{5AC73AA4-3BD0-4922-A1F3-03694287A249}" srcOrd="0" destOrd="0" presId="urn:microsoft.com/office/officeart/2005/8/layout/hierarchy3"/>
    <dgm:cxn modelId="{18FD8DE6-FA8E-44AD-9C35-4F86938B0CF3}" type="presParOf" srcId="{5AC73AA4-3BD0-4922-A1F3-03694287A249}" destId="{1C1B9A0C-0100-4D69-896E-8049C076DFD0}" srcOrd="0" destOrd="0" presId="urn:microsoft.com/office/officeart/2005/8/layout/hierarchy3"/>
    <dgm:cxn modelId="{F14CCA38-F2CA-4B5C-AD0A-E1E4085F5BFC}" type="presParOf" srcId="{1C1B9A0C-0100-4D69-896E-8049C076DFD0}" destId="{E5982F53-2867-4890-9DCB-C28A2F017EB7}" srcOrd="0" destOrd="0" presId="urn:microsoft.com/office/officeart/2005/8/layout/hierarchy3"/>
    <dgm:cxn modelId="{8ACFFA7B-20D0-450A-8F6D-064F14AFF3F5}" type="presParOf" srcId="{1C1B9A0C-0100-4D69-896E-8049C076DFD0}" destId="{BCED135D-C85F-4200-8298-D69B32B9FE45}" srcOrd="1" destOrd="0" presId="urn:microsoft.com/office/officeart/2005/8/layout/hierarchy3"/>
    <dgm:cxn modelId="{EABBA9AB-27F3-4D0D-811C-634C3CFA266E}" type="presParOf" srcId="{5AC73AA4-3BD0-4922-A1F3-03694287A249}" destId="{3DE9BC17-BD35-413B-A177-0834F61A7E79}" srcOrd="1" destOrd="0" presId="urn:microsoft.com/office/officeart/2005/8/layout/hierarchy3"/>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B05E610-797D-43D6-A10A-61C0E25A023B}" type="doc">
      <dgm:prSet loTypeId="urn:microsoft.com/office/officeart/2005/8/layout/hierarchy3" loCatId="hierarchy" qsTypeId="urn:microsoft.com/office/officeart/2005/8/quickstyle/3d5" qsCatId="3D" csTypeId="urn:microsoft.com/office/officeart/2005/8/colors/accent1_2" csCatId="accent1"/>
      <dgm:spPr/>
      <dgm:t>
        <a:bodyPr/>
        <a:lstStyle/>
        <a:p>
          <a:endParaRPr lang="en-IN"/>
        </a:p>
      </dgm:t>
    </dgm:pt>
    <dgm:pt modelId="{2F0A2844-026D-4055-A46D-E5299DB234EF}">
      <dgm:prSet/>
      <dgm:spPr/>
      <dgm:t>
        <a:bodyPr/>
        <a:lstStyle/>
        <a:p>
          <a:r>
            <a:rPr lang="en-US" b="1" dirty="0"/>
            <a:t>Finding and Treating Null Values</a:t>
          </a:r>
          <a:endParaRPr lang="en-IN" dirty="0"/>
        </a:p>
      </dgm:t>
    </dgm:pt>
    <dgm:pt modelId="{CDFE8316-E447-4680-8297-096FC3C68B22}" type="parTrans" cxnId="{CCC5F3CB-15EF-4813-BAD3-4D06B5003746}">
      <dgm:prSet/>
      <dgm:spPr/>
      <dgm:t>
        <a:bodyPr/>
        <a:lstStyle/>
        <a:p>
          <a:endParaRPr lang="en-IN"/>
        </a:p>
      </dgm:t>
    </dgm:pt>
    <dgm:pt modelId="{23D05E11-6251-46A8-9EA0-C7EAD43FCB31}" type="sibTrans" cxnId="{CCC5F3CB-15EF-4813-BAD3-4D06B5003746}">
      <dgm:prSet/>
      <dgm:spPr/>
      <dgm:t>
        <a:bodyPr/>
        <a:lstStyle/>
        <a:p>
          <a:endParaRPr lang="en-IN"/>
        </a:p>
      </dgm:t>
    </dgm:pt>
    <dgm:pt modelId="{714DB342-67E3-482A-B5A0-B9FFA4C09510}" type="pres">
      <dgm:prSet presAssocID="{CB05E610-797D-43D6-A10A-61C0E25A023B}" presName="diagram" presStyleCnt="0">
        <dgm:presLayoutVars>
          <dgm:chPref val="1"/>
          <dgm:dir/>
          <dgm:animOne val="branch"/>
          <dgm:animLvl val="lvl"/>
          <dgm:resizeHandles/>
        </dgm:presLayoutVars>
      </dgm:prSet>
      <dgm:spPr/>
    </dgm:pt>
    <dgm:pt modelId="{577C7BD4-D99C-441F-B147-35FD8844A9CD}" type="pres">
      <dgm:prSet presAssocID="{2F0A2844-026D-4055-A46D-E5299DB234EF}" presName="root" presStyleCnt="0"/>
      <dgm:spPr/>
    </dgm:pt>
    <dgm:pt modelId="{257F8AFB-DB31-4A2D-A72B-411CB6ECB791}" type="pres">
      <dgm:prSet presAssocID="{2F0A2844-026D-4055-A46D-E5299DB234EF}" presName="rootComposite" presStyleCnt="0"/>
      <dgm:spPr/>
    </dgm:pt>
    <dgm:pt modelId="{7D9C17DF-ADDB-4719-8E01-7842851F9250}" type="pres">
      <dgm:prSet presAssocID="{2F0A2844-026D-4055-A46D-E5299DB234EF}" presName="rootText" presStyleLbl="node1" presStyleIdx="0" presStyleCnt="1"/>
      <dgm:spPr/>
    </dgm:pt>
    <dgm:pt modelId="{951E272B-0A16-4E1E-B7A9-1FC079461F2F}" type="pres">
      <dgm:prSet presAssocID="{2F0A2844-026D-4055-A46D-E5299DB234EF}" presName="rootConnector" presStyleLbl="node1" presStyleIdx="0" presStyleCnt="1"/>
      <dgm:spPr/>
    </dgm:pt>
    <dgm:pt modelId="{961FBE92-A48A-4728-95E3-B8C715B41E45}" type="pres">
      <dgm:prSet presAssocID="{2F0A2844-026D-4055-A46D-E5299DB234EF}" presName="childShape" presStyleCnt="0"/>
      <dgm:spPr/>
    </dgm:pt>
  </dgm:ptLst>
  <dgm:cxnLst>
    <dgm:cxn modelId="{8EEA1364-7EE8-4EFE-9DE7-B88EB92979F7}" type="presOf" srcId="{2F0A2844-026D-4055-A46D-E5299DB234EF}" destId="{951E272B-0A16-4E1E-B7A9-1FC079461F2F}" srcOrd="1" destOrd="0" presId="urn:microsoft.com/office/officeart/2005/8/layout/hierarchy3"/>
    <dgm:cxn modelId="{41C52657-E937-4A14-966D-5FDC428F0EBF}" type="presOf" srcId="{CB05E610-797D-43D6-A10A-61C0E25A023B}" destId="{714DB342-67E3-482A-B5A0-B9FFA4C09510}" srcOrd="0" destOrd="0" presId="urn:microsoft.com/office/officeart/2005/8/layout/hierarchy3"/>
    <dgm:cxn modelId="{B64B6D9F-2B9A-4B72-918F-619B8959F493}" type="presOf" srcId="{2F0A2844-026D-4055-A46D-E5299DB234EF}" destId="{7D9C17DF-ADDB-4719-8E01-7842851F9250}" srcOrd="0" destOrd="0" presId="urn:microsoft.com/office/officeart/2005/8/layout/hierarchy3"/>
    <dgm:cxn modelId="{CCC5F3CB-15EF-4813-BAD3-4D06B5003746}" srcId="{CB05E610-797D-43D6-A10A-61C0E25A023B}" destId="{2F0A2844-026D-4055-A46D-E5299DB234EF}" srcOrd="0" destOrd="0" parTransId="{CDFE8316-E447-4680-8297-096FC3C68B22}" sibTransId="{23D05E11-6251-46A8-9EA0-C7EAD43FCB31}"/>
    <dgm:cxn modelId="{BD32E482-C213-49AE-8488-D0BEF68A454A}" type="presParOf" srcId="{714DB342-67E3-482A-B5A0-B9FFA4C09510}" destId="{577C7BD4-D99C-441F-B147-35FD8844A9CD}" srcOrd="0" destOrd="0" presId="urn:microsoft.com/office/officeart/2005/8/layout/hierarchy3"/>
    <dgm:cxn modelId="{A4094153-1AB0-436C-9DD3-CF8053B7BB2A}" type="presParOf" srcId="{577C7BD4-D99C-441F-B147-35FD8844A9CD}" destId="{257F8AFB-DB31-4A2D-A72B-411CB6ECB791}" srcOrd="0" destOrd="0" presId="urn:microsoft.com/office/officeart/2005/8/layout/hierarchy3"/>
    <dgm:cxn modelId="{1B9E8F1D-A897-4419-83C5-25C021674CFF}" type="presParOf" srcId="{257F8AFB-DB31-4A2D-A72B-411CB6ECB791}" destId="{7D9C17DF-ADDB-4719-8E01-7842851F9250}" srcOrd="0" destOrd="0" presId="urn:microsoft.com/office/officeart/2005/8/layout/hierarchy3"/>
    <dgm:cxn modelId="{FF448702-D72B-487C-B1BB-9C87D9B846C1}" type="presParOf" srcId="{257F8AFB-DB31-4A2D-A72B-411CB6ECB791}" destId="{951E272B-0A16-4E1E-B7A9-1FC079461F2F}" srcOrd="1" destOrd="0" presId="urn:microsoft.com/office/officeart/2005/8/layout/hierarchy3"/>
    <dgm:cxn modelId="{45184340-67BD-4825-AF2E-5B4317A6F022}" type="presParOf" srcId="{577C7BD4-D99C-441F-B147-35FD8844A9CD}" destId="{961FBE92-A48A-4728-95E3-B8C715B41E45}" srcOrd="1" destOrd="0" presId="urn:microsoft.com/office/officeart/2005/8/layout/hierarchy3"/>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C466EA6-40AC-41F3-9E4F-9E23BF07CDA1}" type="doc">
      <dgm:prSet loTypeId="urn:microsoft.com/office/officeart/2005/8/layout/hierarchy3" loCatId="hierarchy" qsTypeId="urn:microsoft.com/office/officeart/2005/8/quickstyle/3d5" qsCatId="3D" csTypeId="urn:microsoft.com/office/officeart/2005/8/colors/accent1_2" csCatId="accent1" phldr="1"/>
      <dgm:spPr/>
      <dgm:t>
        <a:bodyPr/>
        <a:lstStyle/>
        <a:p>
          <a:endParaRPr lang="en-IN"/>
        </a:p>
      </dgm:t>
    </dgm:pt>
    <dgm:pt modelId="{A57CB8F0-DB73-49B5-9137-4EE4C70BAEF1}">
      <dgm:prSet/>
      <dgm:spPr/>
      <dgm:t>
        <a:bodyPr/>
        <a:lstStyle/>
        <a:p>
          <a:r>
            <a:rPr lang="en-US" b="1" dirty="0"/>
            <a:t>Visualizations</a:t>
          </a:r>
        </a:p>
        <a:p>
          <a:r>
            <a:rPr lang="en-US" b="1" dirty="0"/>
            <a:t>(EDA)</a:t>
          </a:r>
        </a:p>
      </dgm:t>
    </dgm:pt>
    <dgm:pt modelId="{4A890740-1950-4234-B6DA-F01EC2D0CC17}" type="parTrans" cxnId="{6E0692D5-3A80-446E-B6CA-09743A4DCEF7}">
      <dgm:prSet/>
      <dgm:spPr/>
      <dgm:t>
        <a:bodyPr/>
        <a:lstStyle/>
        <a:p>
          <a:endParaRPr lang="en-IN"/>
        </a:p>
      </dgm:t>
    </dgm:pt>
    <dgm:pt modelId="{6701ED17-3A88-40DC-96D7-954695B7E58A}" type="sibTrans" cxnId="{6E0692D5-3A80-446E-B6CA-09743A4DCEF7}">
      <dgm:prSet/>
      <dgm:spPr/>
      <dgm:t>
        <a:bodyPr/>
        <a:lstStyle/>
        <a:p>
          <a:endParaRPr lang="en-IN"/>
        </a:p>
      </dgm:t>
    </dgm:pt>
    <dgm:pt modelId="{D3095B64-4D87-49AA-B6DB-9E4C1B2EE768}" type="pres">
      <dgm:prSet presAssocID="{0C466EA6-40AC-41F3-9E4F-9E23BF07CDA1}" presName="diagram" presStyleCnt="0">
        <dgm:presLayoutVars>
          <dgm:chPref val="1"/>
          <dgm:dir/>
          <dgm:animOne val="branch"/>
          <dgm:animLvl val="lvl"/>
          <dgm:resizeHandles/>
        </dgm:presLayoutVars>
      </dgm:prSet>
      <dgm:spPr/>
    </dgm:pt>
    <dgm:pt modelId="{611B2A9D-5E3E-420F-B7E9-F0D761E3C403}" type="pres">
      <dgm:prSet presAssocID="{A57CB8F0-DB73-49B5-9137-4EE4C70BAEF1}" presName="root" presStyleCnt="0"/>
      <dgm:spPr/>
    </dgm:pt>
    <dgm:pt modelId="{7EF6D4AE-CD00-454A-8A43-93FBD1FB4555}" type="pres">
      <dgm:prSet presAssocID="{A57CB8F0-DB73-49B5-9137-4EE4C70BAEF1}" presName="rootComposite" presStyleCnt="0"/>
      <dgm:spPr/>
    </dgm:pt>
    <dgm:pt modelId="{A4515F5B-61F2-473A-83EF-F6AC862E2105}" type="pres">
      <dgm:prSet presAssocID="{A57CB8F0-DB73-49B5-9137-4EE4C70BAEF1}" presName="rootText" presStyleLbl="node1" presStyleIdx="0" presStyleCnt="1"/>
      <dgm:spPr/>
    </dgm:pt>
    <dgm:pt modelId="{77A20022-1FD3-4D42-BD3B-05BDD9574B2A}" type="pres">
      <dgm:prSet presAssocID="{A57CB8F0-DB73-49B5-9137-4EE4C70BAEF1}" presName="rootConnector" presStyleLbl="node1" presStyleIdx="0" presStyleCnt="1"/>
      <dgm:spPr/>
    </dgm:pt>
    <dgm:pt modelId="{F1143597-FE78-4117-944B-7AE6CDC0B205}" type="pres">
      <dgm:prSet presAssocID="{A57CB8F0-DB73-49B5-9137-4EE4C70BAEF1}" presName="childShape" presStyleCnt="0"/>
      <dgm:spPr/>
    </dgm:pt>
  </dgm:ptLst>
  <dgm:cxnLst>
    <dgm:cxn modelId="{30EA5518-35C4-4889-A758-F500AE3CB96B}" type="presOf" srcId="{A57CB8F0-DB73-49B5-9137-4EE4C70BAEF1}" destId="{A4515F5B-61F2-473A-83EF-F6AC862E2105}" srcOrd="0" destOrd="0" presId="urn:microsoft.com/office/officeart/2005/8/layout/hierarchy3"/>
    <dgm:cxn modelId="{34098E1A-F0BC-4A2E-8EDE-528F4323A38A}" type="presOf" srcId="{0C466EA6-40AC-41F3-9E4F-9E23BF07CDA1}" destId="{D3095B64-4D87-49AA-B6DB-9E4C1B2EE768}" srcOrd="0" destOrd="0" presId="urn:microsoft.com/office/officeart/2005/8/layout/hierarchy3"/>
    <dgm:cxn modelId="{2389F3B2-1D37-474F-A922-8B9093B502D6}" type="presOf" srcId="{A57CB8F0-DB73-49B5-9137-4EE4C70BAEF1}" destId="{77A20022-1FD3-4D42-BD3B-05BDD9574B2A}" srcOrd="1" destOrd="0" presId="urn:microsoft.com/office/officeart/2005/8/layout/hierarchy3"/>
    <dgm:cxn modelId="{6E0692D5-3A80-446E-B6CA-09743A4DCEF7}" srcId="{0C466EA6-40AC-41F3-9E4F-9E23BF07CDA1}" destId="{A57CB8F0-DB73-49B5-9137-4EE4C70BAEF1}" srcOrd="0" destOrd="0" parTransId="{4A890740-1950-4234-B6DA-F01EC2D0CC17}" sibTransId="{6701ED17-3A88-40DC-96D7-954695B7E58A}"/>
    <dgm:cxn modelId="{582CC7AF-C42F-4058-A8EB-5BA27219391C}" type="presParOf" srcId="{D3095B64-4D87-49AA-B6DB-9E4C1B2EE768}" destId="{611B2A9D-5E3E-420F-B7E9-F0D761E3C403}" srcOrd="0" destOrd="0" presId="urn:microsoft.com/office/officeart/2005/8/layout/hierarchy3"/>
    <dgm:cxn modelId="{088F5C89-67F0-400A-95B5-0FC42BF41775}" type="presParOf" srcId="{611B2A9D-5E3E-420F-B7E9-F0D761E3C403}" destId="{7EF6D4AE-CD00-454A-8A43-93FBD1FB4555}" srcOrd="0" destOrd="0" presId="urn:microsoft.com/office/officeart/2005/8/layout/hierarchy3"/>
    <dgm:cxn modelId="{2609175B-9F64-4400-B439-CE65BD0515E6}" type="presParOf" srcId="{7EF6D4AE-CD00-454A-8A43-93FBD1FB4555}" destId="{A4515F5B-61F2-473A-83EF-F6AC862E2105}" srcOrd="0" destOrd="0" presId="urn:microsoft.com/office/officeart/2005/8/layout/hierarchy3"/>
    <dgm:cxn modelId="{26D5A562-BAB6-44E5-9619-E4C9D4D21E87}" type="presParOf" srcId="{7EF6D4AE-CD00-454A-8A43-93FBD1FB4555}" destId="{77A20022-1FD3-4D42-BD3B-05BDD9574B2A}" srcOrd="1" destOrd="0" presId="urn:microsoft.com/office/officeart/2005/8/layout/hierarchy3"/>
    <dgm:cxn modelId="{78F2F5B9-E920-4CCE-B0EA-3EC349E65AFD}" type="presParOf" srcId="{611B2A9D-5E3E-420F-B7E9-F0D761E3C403}" destId="{F1143597-FE78-4117-944B-7AE6CDC0B205}" srcOrd="1" destOrd="0" presId="urn:microsoft.com/office/officeart/2005/8/layout/hierarchy3"/>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CE44599-51EE-4707-B27A-38C30E2A9576}" type="doc">
      <dgm:prSet loTypeId="urn:microsoft.com/office/officeart/2005/8/layout/hierarchy3" loCatId="hierarchy" qsTypeId="urn:microsoft.com/office/officeart/2005/8/quickstyle/3d5" qsCatId="3D" csTypeId="urn:microsoft.com/office/officeart/2005/8/colors/accent1_2" csCatId="accent1"/>
      <dgm:spPr/>
      <dgm:t>
        <a:bodyPr/>
        <a:lstStyle/>
        <a:p>
          <a:endParaRPr lang="en-IN"/>
        </a:p>
      </dgm:t>
    </dgm:pt>
    <dgm:pt modelId="{01782B9E-03CF-4810-8CD5-A42686799272}">
      <dgm:prSet/>
      <dgm:spPr/>
      <dgm:t>
        <a:bodyPr/>
        <a:lstStyle/>
        <a:p>
          <a:r>
            <a:rPr lang="en-US" b="1"/>
            <a:t>Identifying Outliers and Skewness</a:t>
          </a:r>
          <a:endParaRPr lang="en-IN"/>
        </a:p>
      </dgm:t>
    </dgm:pt>
    <dgm:pt modelId="{4A27FCE2-87E8-442E-90F7-A9A90FE0095A}" type="parTrans" cxnId="{AA48C10D-3802-40A9-B4BC-929886440B59}">
      <dgm:prSet/>
      <dgm:spPr/>
      <dgm:t>
        <a:bodyPr/>
        <a:lstStyle/>
        <a:p>
          <a:endParaRPr lang="en-IN"/>
        </a:p>
      </dgm:t>
    </dgm:pt>
    <dgm:pt modelId="{C1B3A85B-B4A8-43B9-91E2-38528A4866BF}" type="sibTrans" cxnId="{AA48C10D-3802-40A9-B4BC-929886440B59}">
      <dgm:prSet/>
      <dgm:spPr/>
      <dgm:t>
        <a:bodyPr/>
        <a:lstStyle/>
        <a:p>
          <a:endParaRPr lang="en-IN"/>
        </a:p>
      </dgm:t>
    </dgm:pt>
    <dgm:pt modelId="{73F9415D-5639-4B76-B5EA-E5A1FDA8B620}" type="pres">
      <dgm:prSet presAssocID="{BCE44599-51EE-4707-B27A-38C30E2A9576}" presName="diagram" presStyleCnt="0">
        <dgm:presLayoutVars>
          <dgm:chPref val="1"/>
          <dgm:dir/>
          <dgm:animOne val="branch"/>
          <dgm:animLvl val="lvl"/>
          <dgm:resizeHandles/>
        </dgm:presLayoutVars>
      </dgm:prSet>
      <dgm:spPr/>
    </dgm:pt>
    <dgm:pt modelId="{FDAB64DC-4981-4D71-BCF6-2D5CBFF77896}" type="pres">
      <dgm:prSet presAssocID="{01782B9E-03CF-4810-8CD5-A42686799272}" presName="root" presStyleCnt="0"/>
      <dgm:spPr/>
    </dgm:pt>
    <dgm:pt modelId="{0F95CB3B-2DC3-48D9-B035-644B2FA554DC}" type="pres">
      <dgm:prSet presAssocID="{01782B9E-03CF-4810-8CD5-A42686799272}" presName="rootComposite" presStyleCnt="0"/>
      <dgm:spPr/>
    </dgm:pt>
    <dgm:pt modelId="{38A8AABC-8DB8-43B4-AE32-7C17D3274361}" type="pres">
      <dgm:prSet presAssocID="{01782B9E-03CF-4810-8CD5-A42686799272}" presName="rootText" presStyleLbl="node1" presStyleIdx="0" presStyleCnt="1"/>
      <dgm:spPr/>
    </dgm:pt>
    <dgm:pt modelId="{20C39958-37AA-406B-A9CD-F764FFEFCD72}" type="pres">
      <dgm:prSet presAssocID="{01782B9E-03CF-4810-8CD5-A42686799272}" presName="rootConnector" presStyleLbl="node1" presStyleIdx="0" presStyleCnt="1"/>
      <dgm:spPr/>
    </dgm:pt>
    <dgm:pt modelId="{CB8BAEA2-E462-450B-907A-C97111AB596D}" type="pres">
      <dgm:prSet presAssocID="{01782B9E-03CF-4810-8CD5-A42686799272}" presName="childShape" presStyleCnt="0"/>
      <dgm:spPr/>
    </dgm:pt>
  </dgm:ptLst>
  <dgm:cxnLst>
    <dgm:cxn modelId="{AA48C10D-3802-40A9-B4BC-929886440B59}" srcId="{BCE44599-51EE-4707-B27A-38C30E2A9576}" destId="{01782B9E-03CF-4810-8CD5-A42686799272}" srcOrd="0" destOrd="0" parTransId="{4A27FCE2-87E8-442E-90F7-A9A90FE0095A}" sibTransId="{C1B3A85B-B4A8-43B9-91E2-38528A4866BF}"/>
    <dgm:cxn modelId="{163E8743-36E6-414F-AA2A-589CE984B1DA}" type="presOf" srcId="{01782B9E-03CF-4810-8CD5-A42686799272}" destId="{20C39958-37AA-406B-A9CD-F764FFEFCD72}" srcOrd="1" destOrd="0" presId="urn:microsoft.com/office/officeart/2005/8/layout/hierarchy3"/>
    <dgm:cxn modelId="{85B276AD-70CE-40B7-AFBF-57583EA50ACB}" type="presOf" srcId="{01782B9E-03CF-4810-8CD5-A42686799272}" destId="{38A8AABC-8DB8-43B4-AE32-7C17D3274361}" srcOrd="0" destOrd="0" presId="urn:microsoft.com/office/officeart/2005/8/layout/hierarchy3"/>
    <dgm:cxn modelId="{CF8B44EF-71D1-4DFF-813E-E8A1009F5C42}" type="presOf" srcId="{BCE44599-51EE-4707-B27A-38C30E2A9576}" destId="{73F9415D-5639-4B76-B5EA-E5A1FDA8B620}" srcOrd="0" destOrd="0" presId="urn:microsoft.com/office/officeart/2005/8/layout/hierarchy3"/>
    <dgm:cxn modelId="{A7ADD9EE-7B9F-4CC9-8783-90D134B7FAB5}" type="presParOf" srcId="{73F9415D-5639-4B76-B5EA-E5A1FDA8B620}" destId="{FDAB64DC-4981-4D71-BCF6-2D5CBFF77896}" srcOrd="0" destOrd="0" presId="urn:microsoft.com/office/officeart/2005/8/layout/hierarchy3"/>
    <dgm:cxn modelId="{83A3ACAC-8B3E-4225-AD2B-0E3B6DB56238}" type="presParOf" srcId="{FDAB64DC-4981-4D71-BCF6-2D5CBFF77896}" destId="{0F95CB3B-2DC3-48D9-B035-644B2FA554DC}" srcOrd="0" destOrd="0" presId="urn:microsoft.com/office/officeart/2005/8/layout/hierarchy3"/>
    <dgm:cxn modelId="{845546CE-8285-49C3-915B-1C286C1ADDCD}" type="presParOf" srcId="{0F95CB3B-2DC3-48D9-B035-644B2FA554DC}" destId="{38A8AABC-8DB8-43B4-AE32-7C17D3274361}" srcOrd="0" destOrd="0" presId="urn:microsoft.com/office/officeart/2005/8/layout/hierarchy3"/>
    <dgm:cxn modelId="{D90E0083-C2EB-4351-B302-A76AD7028A02}" type="presParOf" srcId="{0F95CB3B-2DC3-48D9-B035-644B2FA554DC}" destId="{20C39958-37AA-406B-A9CD-F764FFEFCD72}" srcOrd="1" destOrd="0" presId="urn:microsoft.com/office/officeart/2005/8/layout/hierarchy3"/>
    <dgm:cxn modelId="{607C2E9F-1B6D-4C72-B770-5B069C403EA8}" type="presParOf" srcId="{FDAB64DC-4981-4D71-BCF6-2D5CBFF77896}" destId="{CB8BAEA2-E462-450B-907A-C97111AB596D}" srcOrd="1" destOrd="0" presId="urn:microsoft.com/office/officeart/2005/8/layout/hierarchy3"/>
  </dgm:cxnLst>
  <dgm:bg/>
  <dgm:whole/>
  <dgm:extLst>
    <a:ext uri="http://schemas.microsoft.com/office/drawing/2008/diagram">
      <dsp:dataModelExt xmlns:dsp="http://schemas.microsoft.com/office/drawing/2008/diagram" relId="rId3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49FA412-A966-4DAA-83CB-5489C05F2E10}" type="doc">
      <dgm:prSet loTypeId="urn:microsoft.com/office/officeart/2005/8/layout/hierarchy3" loCatId="hierarchy" qsTypeId="urn:microsoft.com/office/officeart/2005/8/quickstyle/3d5" qsCatId="3D" csTypeId="urn:microsoft.com/office/officeart/2005/8/colors/accent1_2" csCatId="accent1"/>
      <dgm:spPr/>
      <dgm:t>
        <a:bodyPr/>
        <a:lstStyle/>
        <a:p>
          <a:endParaRPr lang="en-IN"/>
        </a:p>
      </dgm:t>
    </dgm:pt>
    <dgm:pt modelId="{CCB01139-30EF-4B97-8CF4-B6E5E69CCD3C}">
      <dgm:prSet/>
      <dgm:spPr/>
      <dgm:t>
        <a:bodyPr/>
        <a:lstStyle/>
        <a:p>
          <a:r>
            <a:rPr lang="en-US" b="1"/>
            <a:t>Ordinal Encoding </a:t>
          </a:r>
          <a:endParaRPr lang="en-IN"/>
        </a:p>
      </dgm:t>
    </dgm:pt>
    <dgm:pt modelId="{4EC82B27-F401-44DE-A11C-A93D9F6D459E}" type="parTrans" cxnId="{4144B346-AB04-48B4-884D-A69B2EE17F5C}">
      <dgm:prSet/>
      <dgm:spPr/>
      <dgm:t>
        <a:bodyPr/>
        <a:lstStyle/>
        <a:p>
          <a:endParaRPr lang="en-IN"/>
        </a:p>
      </dgm:t>
    </dgm:pt>
    <dgm:pt modelId="{088A0A1C-0F6B-4C8F-AA85-1E14A4FC1C94}" type="sibTrans" cxnId="{4144B346-AB04-48B4-884D-A69B2EE17F5C}">
      <dgm:prSet/>
      <dgm:spPr/>
      <dgm:t>
        <a:bodyPr/>
        <a:lstStyle/>
        <a:p>
          <a:endParaRPr lang="en-IN"/>
        </a:p>
      </dgm:t>
    </dgm:pt>
    <dgm:pt modelId="{A487717C-0D23-4D30-89B3-0F75A20A7768}" type="pres">
      <dgm:prSet presAssocID="{049FA412-A966-4DAA-83CB-5489C05F2E10}" presName="diagram" presStyleCnt="0">
        <dgm:presLayoutVars>
          <dgm:chPref val="1"/>
          <dgm:dir/>
          <dgm:animOne val="branch"/>
          <dgm:animLvl val="lvl"/>
          <dgm:resizeHandles/>
        </dgm:presLayoutVars>
      </dgm:prSet>
      <dgm:spPr/>
    </dgm:pt>
    <dgm:pt modelId="{A7AF2C67-869C-4EDF-AA77-4A020FDD8256}" type="pres">
      <dgm:prSet presAssocID="{CCB01139-30EF-4B97-8CF4-B6E5E69CCD3C}" presName="root" presStyleCnt="0"/>
      <dgm:spPr/>
    </dgm:pt>
    <dgm:pt modelId="{B93CB98E-FAC0-48DE-AC4B-E6CA0FE8AB99}" type="pres">
      <dgm:prSet presAssocID="{CCB01139-30EF-4B97-8CF4-B6E5E69CCD3C}" presName="rootComposite" presStyleCnt="0"/>
      <dgm:spPr/>
    </dgm:pt>
    <dgm:pt modelId="{5703A587-D540-4874-BB7E-8B29DED52BC6}" type="pres">
      <dgm:prSet presAssocID="{CCB01139-30EF-4B97-8CF4-B6E5E69CCD3C}" presName="rootText" presStyleLbl="node1" presStyleIdx="0" presStyleCnt="1"/>
      <dgm:spPr/>
    </dgm:pt>
    <dgm:pt modelId="{0355142B-A168-4B79-9F60-D10F4F8A16F6}" type="pres">
      <dgm:prSet presAssocID="{CCB01139-30EF-4B97-8CF4-B6E5E69CCD3C}" presName="rootConnector" presStyleLbl="node1" presStyleIdx="0" presStyleCnt="1"/>
      <dgm:spPr/>
    </dgm:pt>
    <dgm:pt modelId="{B9E24CEF-CB0D-42B0-9003-5589A0186BF9}" type="pres">
      <dgm:prSet presAssocID="{CCB01139-30EF-4B97-8CF4-B6E5E69CCD3C}" presName="childShape" presStyleCnt="0"/>
      <dgm:spPr/>
    </dgm:pt>
  </dgm:ptLst>
  <dgm:cxnLst>
    <dgm:cxn modelId="{57AD900D-51B3-45C1-95A9-6051AD840649}" type="presOf" srcId="{049FA412-A966-4DAA-83CB-5489C05F2E10}" destId="{A487717C-0D23-4D30-89B3-0F75A20A7768}" srcOrd="0" destOrd="0" presId="urn:microsoft.com/office/officeart/2005/8/layout/hierarchy3"/>
    <dgm:cxn modelId="{5C9ACA10-D8DE-4FF2-98DA-BD7D72255EC3}" type="presOf" srcId="{CCB01139-30EF-4B97-8CF4-B6E5E69CCD3C}" destId="{5703A587-D540-4874-BB7E-8B29DED52BC6}" srcOrd="0" destOrd="0" presId="urn:microsoft.com/office/officeart/2005/8/layout/hierarchy3"/>
    <dgm:cxn modelId="{4144B346-AB04-48B4-884D-A69B2EE17F5C}" srcId="{049FA412-A966-4DAA-83CB-5489C05F2E10}" destId="{CCB01139-30EF-4B97-8CF4-B6E5E69CCD3C}" srcOrd="0" destOrd="0" parTransId="{4EC82B27-F401-44DE-A11C-A93D9F6D459E}" sibTransId="{088A0A1C-0F6B-4C8F-AA85-1E14A4FC1C94}"/>
    <dgm:cxn modelId="{9248F7EC-5BAE-4E5A-8089-276621975C56}" type="presOf" srcId="{CCB01139-30EF-4B97-8CF4-B6E5E69CCD3C}" destId="{0355142B-A168-4B79-9F60-D10F4F8A16F6}" srcOrd="1" destOrd="0" presId="urn:microsoft.com/office/officeart/2005/8/layout/hierarchy3"/>
    <dgm:cxn modelId="{A403F911-878E-4C59-BC7C-B01A13414ACE}" type="presParOf" srcId="{A487717C-0D23-4D30-89B3-0F75A20A7768}" destId="{A7AF2C67-869C-4EDF-AA77-4A020FDD8256}" srcOrd="0" destOrd="0" presId="urn:microsoft.com/office/officeart/2005/8/layout/hierarchy3"/>
    <dgm:cxn modelId="{0159392B-0FE0-4B9C-B61E-2B3D79835934}" type="presParOf" srcId="{A7AF2C67-869C-4EDF-AA77-4A020FDD8256}" destId="{B93CB98E-FAC0-48DE-AC4B-E6CA0FE8AB99}" srcOrd="0" destOrd="0" presId="urn:microsoft.com/office/officeart/2005/8/layout/hierarchy3"/>
    <dgm:cxn modelId="{4F8BBE1A-DB91-4767-9555-E061B3B13C17}" type="presParOf" srcId="{B93CB98E-FAC0-48DE-AC4B-E6CA0FE8AB99}" destId="{5703A587-D540-4874-BB7E-8B29DED52BC6}" srcOrd="0" destOrd="0" presId="urn:microsoft.com/office/officeart/2005/8/layout/hierarchy3"/>
    <dgm:cxn modelId="{7CF7F40C-1160-4623-B5DF-A14FDF81C8E1}" type="presParOf" srcId="{B93CB98E-FAC0-48DE-AC4B-E6CA0FE8AB99}" destId="{0355142B-A168-4B79-9F60-D10F4F8A16F6}" srcOrd="1" destOrd="0" presId="urn:microsoft.com/office/officeart/2005/8/layout/hierarchy3"/>
    <dgm:cxn modelId="{11245502-2D77-4DE9-95B9-B491585BE7BB}" type="presParOf" srcId="{A7AF2C67-869C-4EDF-AA77-4A020FDD8256}" destId="{B9E24CEF-CB0D-42B0-9003-5589A0186BF9}" srcOrd="1" destOrd="0" presId="urn:microsoft.com/office/officeart/2005/8/layout/hierarchy3"/>
  </dgm:cxnLst>
  <dgm:bg/>
  <dgm:whole/>
  <dgm:extLst>
    <a:ext uri="http://schemas.microsoft.com/office/drawing/2008/diagram">
      <dsp:dataModelExt xmlns:dsp="http://schemas.microsoft.com/office/drawing/2008/diagram" relId="rId3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9C53090-1FE6-449D-93AE-C2A875387BF6}" type="doc">
      <dgm:prSet loTypeId="urn:microsoft.com/office/officeart/2005/8/layout/hierarchy3" loCatId="hierarchy" qsTypeId="urn:microsoft.com/office/officeart/2005/8/quickstyle/3d5" qsCatId="3D" csTypeId="urn:microsoft.com/office/officeart/2005/8/colors/accent1_2" csCatId="accent1"/>
      <dgm:spPr/>
      <dgm:t>
        <a:bodyPr/>
        <a:lstStyle/>
        <a:p>
          <a:endParaRPr lang="en-IN"/>
        </a:p>
      </dgm:t>
    </dgm:pt>
    <dgm:pt modelId="{8B323174-86EC-45D4-9126-C1FDD6FDF68F}">
      <dgm:prSet/>
      <dgm:spPr/>
      <dgm:t>
        <a:bodyPr/>
        <a:lstStyle/>
        <a:p>
          <a:r>
            <a:rPr lang="en-US" b="1"/>
            <a:t>Checking Correlation &amp; VIF</a:t>
          </a:r>
          <a:endParaRPr lang="en-IN"/>
        </a:p>
      </dgm:t>
    </dgm:pt>
    <dgm:pt modelId="{1DD8B7FC-5AF3-4B0F-931C-072B6BC0D03D}" type="parTrans" cxnId="{7875936E-396E-4658-9758-63C42E0F13F2}">
      <dgm:prSet/>
      <dgm:spPr/>
      <dgm:t>
        <a:bodyPr/>
        <a:lstStyle/>
        <a:p>
          <a:endParaRPr lang="en-IN"/>
        </a:p>
      </dgm:t>
    </dgm:pt>
    <dgm:pt modelId="{819BC1E9-EC93-4AC6-8F54-602011D7FDAF}" type="sibTrans" cxnId="{7875936E-396E-4658-9758-63C42E0F13F2}">
      <dgm:prSet/>
      <dgm:spPr/>
      <dgm:t>
        <a:bodyPr/>
        <a:lstStyle/>
        <a:p>
          <a:endParaRPr lang="en-IN"/>
        </a:p>
      </dgm:t>
    </dgm:pt>
    <dgm:pt modelId="{D8818604-549E-48BC-B1F0-9DB2E3DD3F52}" type="pres">
      <dgm:prSet presAssocID="{E9C53090-1FE6-449D-93AE-C2A875387BF6}" presName="diagram" presStyleCnt="0">
        <dgm:presLayoutVars>
          <dgm:chPref val="1"/>
          <dgm:dir/>
          <dgm:animOne val="branch"/>
          <dgm:animLvl val="lvl"/>
          <dgm:resizeHandles/>
        </dgm:presLayoutVars>
      </dgm:prSet>
      <dgm:spPr/>
    </dgm:pt>
    <dgm:pt modelId="{504A028B-7EA5-4C4C-8EBF-7F753DBBFEFA}" type="pres">
      <dgm:prSet presAssocID="{8B323174-86EC-45D4-9126-C1FDD6FDF68F}" presName="root" presStyleCnt="0"/>
      <dgm:spPr/>
    </dgm:pt>
    <dgm:pt modelId="{61A4BCB5-E727-4CCD-8728-6AADB1C910B2}" type="pres">
      <dgm:prSet presAssocID="{8B323174-86EC-45D4-9126-C1FDD6FDF68F}" presName="rootComposite" presStyleCnt="0"/>
      <dgm:spPr/>
    </dgm:pt>
    <dgm:pt modelId="{85EB5A4E-94CE-43EE-872D-2EE60B1C4829}" type="pres">
      <dgm:prSet presAssocID="{8B323174-86EC-45D4-9126-C1FDD6FDF68F}" presName="rootText" presStyleLbl="node1" presStyleIdx="0" presStyleCnt="1"/>
      <dgm:spPr/>
    </dgm:pt>
    <dgm:pt modelId="{D339B023-3FCE-40C7-B728-F0C8BF01E455}" type="pres">
      <dgm:prSet presAssocID="{8B323174-86EC-45D4-9126-C1FDD6FDF68F}" presName="rootConnector" presStyleLbl="node1" presStyleIdx="0" presStyleCnt="1"/>
      <dgm:spPr/>
    </dgm:pt>
    <dgm:pt modelId="{92E66A55-70AE-4CA4-BBDD-F1EA03137A80}" type="pres">
      <dgm:prSet presAssocID="{8B323174-86EC-45D4-9126-C1FDD6FDF68F}" presName="childShape" presStyleCnt="0"/>
      <dgm:spPr/>
    </dgm:pt>
  </dgm:ptLst>
  <dgm:cxnLst>
    <dgm:cxn modelId="{9ACF7031-5919-4102-8725-20B6FD2DC9D3}" type="presOf" srcId="{8B323174-86EC-45D4-9126-C1FDD6FDF68F}" destId="{D339B023-3FCE-40C7-B728-F0C8BF01E455}" srcOrd="1" destOrd="0" presId="urn:microsoft.com/office/officeart/2005/8/layout/hierarchy3"/>
    <dgm:cxn modelId="{7875936E-396E-4658-9758-63C42E0F13F2}" srcId="{E9C53090-1FE6-449D-93AE-C2A875387BF6}" destId="{8B323174-86EC-45D4-9126-C1FDD6FDF68F}" srcOrd="0" destOrd="0" parTransId="{1DD8B7FC-5AF3-4B0F-931C-072B6BC0D03D}" sibTransId="{819BC1E9-EC93-4AC6-8F54-602011D7FDAF}"/>
    <dgm:cxn modelId="{FDB9B54F-C38F-4090-B9E2-9B095BF040A6}" type="presOf" srcId="{8B323174-86EC-45D4-9126-C1FDD6FDF68F}" destId="{85EB5A4E-94CE-43EE-872D-2EE60B1C4829}" srcOrd="0" destOrd="0" presId="urn:microsoft.com/office/officeart/2005/8/layout/hierarchy3"/>
    <dgm:cxn modelId="{9969D5E0-8355-46E0-AC09-A944E16D4D39}" type="presOf" srcId="{E9C53090-1FE6-449D-93AE-C2A875387BF6}" destId="{D8818604-549E-48BC-B1F0-9DB2E3DD3F52}" srcOrd="0" destOrd="0" presId="urn:microsoft.com/office/officeart/2005/8/layout/hierarchy3"/>
    <dgm:cxn modelId="{82A56853-B48E-4F0E-A1B9-2FA5975A8B2F}" type="presParOf" srcId="{D8818604-549E-48BC-B1F0-9DB2E3DD3F52}" destId="{504A028B-7EA5-4C4C-8EBF-7F753DBBFEFA}" srcOrd="0" destOrd="0" presId="urn:microsoft.com/office/officeart/2005/8/layout/hierarchy3"/>
    <dgm:cxn modelId="{EFCB9E25-7522-4150-A0DD-BE323AB108A5}" type="presParOf" srcId="{504A028B-7EA5-4C4C-8EBF-7F753DBBFEFA}" destId="{61A4BCB5-E727-4CCD-8728-6AADB1C910B2}" srcOrd="0" destOrd="0" presId="urn:microsoft.com/office/officeart/2005/8/layout/hierarchy3"/>
    <dgm:cxn modelId="{023A0960-3F21-4DEE-8521-94396ACEFE49}" type="presParOf" srcId="{61A4BCB5-E727-4CCD-8728-6AADB1C910B2}" destId="{85EB5A4E-94CE-43EE-872D-2EE60B1C4829}" srcOrd="0" destOrd="0" presId="urn:microsoft.com/office/officeart/2005/8/layout/hierarchy3"/>
    <dgm:cxn modelId="{5D278216-F40B-41DE-8E12-0959F727A099}" type="presParOf" srcId="{61A4BCB5-E727-4CCD-8728-6AADB1C910B2}" destId="{D339B023-3FCE-40C7-B728-F0C8BF01E455}" srcOrd="1" destOrd="0" presId="urn:microsoft.com/office/officeart/2005/8/layout/hierarchy3"/>
    <dgm:cxn modelId="{64FE2F35-341B-489B-A2B9-59F0D685ECB4}" type="presParOf" srcId="{504A028B-7EA5-4C4C-8EBF-7F753DBBFEFA}" destId="{92E66A55-70AE-4CA4-BBDD-F1EA03137A80}" srcOrd="1" destOrd="0" presId="urn:microsoft.com/office/officeart/2005/8/layout/hierarchy3"/>
  </dgm:cxnLst>
  <dgm:bg/>
  <dgm:whole/>
  <dgm:extLst>
    <a:ext uri="http://schemas.microsoft.com/office/drawing/2008/diagram">
      <dsp:dataModelExt xmlns:dsp="http://schemas.microsoft.com/office/drawing/2008/diagram" relId="rId4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25E4E59-9406-4B94-A163-B9A58F3B67C0}" type="doc">
      <dgm:prSet loTypeId="urn:microsoft.com/office/officeart/2005/8/layout/hierarchy3" loCatId="hierarchy" qsTypeId="urn:microsoft.com/office/officeart/2005/8/quickstyle/3d5" qsCatId="3D" csTypeId="urn:microsoft.com/office/officeart/2005/8/colors/accent1_2" csCatId="accent1"/>
      <dgm:spPr/>
      <dgm:t>
        <a:bodyPr/>
        <a:lstStyle/>
        <a:p>
          <a:endParaRPr lang="en-IN"/>
        </a:p>
      </dgm:t>
    </dgm:pt>
    <dgm:pt modelId="{D54F8495-6A95-4DED-8921-41ADB051A6CD}">
      <dgm:prSet/>
      <dgm:spPr/>
      <dgm:t>
        <a:bodyPr/>
        <a:lstStyle/>
        <a:p>
          <a:r>
            <a:rPr lang="en-US" b="1"/>
            <a:t>Model Building</a:t>
          </a:r>
          <a:endParaRPr lang="en-IN"/>
        </a:p>
      </dgm:t>
    </dgm:pt>
    <dgm:pt modelId="{44125A75-7BA5-4727-B1F1-0D2FC267CC4C}" type="parTrans" cxnId="{73E97C3A-074D-41F7-B100-9A5FF9875991}">
      <dgm:prSet/>
      <dgm:spPr/>
      <dgm:t>
        <a:bodyPr/>
        <a:lstStyle/>
        <a:p>
          <a:endParaRPr lang="en-IN"/>
        </a:p>
      </dgm:t>
    </dgm:pt>
    <dgm:pt modelId="{D110F24E-6749-43B4-AE85-89D3F3C275BD}" type="sibTrans" cxnId="{73E97C3A-074D-41F7-B100-9A5FF9875991}">
      <dgm:prSet/>
      <dgm:spPr/>
      <dgm:t>
        <a:bodyPr/>
        <a:lstStyle/>
        <a:p>
          <a:endParaRPr lang="en-IN"/>
        </a:p>
      </dgm:t>
    </dgm:pt>
    <dgm:pt modelId="{F72E275D-4931-4D72-A70A-2D6A212CBEE8}" type="pres">
      <dgm:prSet presAssocID="{825E4E59-9406-4B94-A163-B9A58F3B67C0}" presName="diagram" presStyleCnt="0">
        <dgm:presLayoutVars>
          <dgm:chPref val="1"/>
          <dgm:dir/>
          <dgm:animOne val="branch"/>
          <dgm:animLvl val="lvl"/>
          <dgm:resizeHandles/>
        </dgm:presLayoutVars>
      </dgm:prSet>
      <dgm:spPr/>
    </dgm:pt>
    <dgm:pt modelId="{3C740CE3-7B9C-4C36-A542-C74E1CBF125D}" type="pres">
      <dgm:prSet presAssocID="{D54F8495-6A95-4DED-8921-41ADB051A6CD}" presName="root" presStyleCnt="0"/>
      <dgm:spPr/>
    </dgm:pt>
    <dgm:pt modelId="{502F3771-65CC-4442-92A4-1791926BAD77}" type="pres">
      <dgm:prSet presAssocID="{D54F8495-6A95-4DED-8921-41ADB051A6CD}" presName="rootComposite" presStyleCnt="0"/>
      <dgm:spPr/>
    </dgm:pt>
    <dgm:pt modelId="{0C13BB05-E222-42AA-8B46-ACD926D69A90}" type="pres">
      <dgm:prSet presAssocID="{D54F8495-6A95-4DED-8921-41ADB051A6CD}" presName="rootText" presStyleLbl="node1" presStyleIdx="0" presStyleCnt="1"/>
      <dgm:spPr/>
    </dgm:pt>
    <dgm:pt modelId="{AFFFAA0A-9234-4A7D-A5E8-3BD6161437D9}" type="pres">
      <dgm:prSet presAssocID="{D54F8495-6A95-4DED-8921-41ADB051A6CD}" presName="rootConnector" presStyleLbl="node1" presStyleIdx="0" presStyleCnt="1"/>
      <dgm:spPr/>
    </dgm:pt>
    <dgm:pt modelId="{CB8099AF-9344-4162-9FAF-6955F9F743C7}" type="pres">
      <dgm:prSet presAssocID="{D54F8495-6A95-4DED-8921-41ADB051A6CD}" presName="childShape" presStyleCnt="0"/>
      <dgm:spPr/>
    </dgm:pt>
  </dgm:ptLst>
  <dgm:cxnLst>
    <dgm:cxn modelId="{73E97C3A-074D-41F7-B100-9A5FF9875991}" srcId="{825E4E59-9406-4B94-A163-B9A58F3B67C0}" destId="{D54F8495-6A95-4DED-8921-41ADB051A6CD}" srcOrd="0" destOrd="0" parTransId="{44125A75-7BA5-4727-B1F1-0D2FC267CC4C}" sibTransId="{D110F24E-6749-43B4-AE85-89D3F3C275BD}"/>
    <dgm:cxn modelId="{63C1077D-5D54-491E-85FE-E1E1093A70A5}" type="presOf" srcId="{825E4E59-9406-4B94-A163-B9A58F3B67C0}" destId="{F72E275D-4931-4D72-A70A-2D6A212CBEE8}" srcOrd="0" destOrd="0" presId="urn:microsoft.com/office/officeart/2005/8/layout/hierarchy3"/>
    <dgm:cxn modelId="{FCF1208F-01E5-4C9E-A03A-1AC59D2DDA80}" type="presOf" srcId="{D54F8495-6A95-4DED-8921-41ADB051A6CD}" destId="{0C13BB05-E222-42AA-8B46-ACD926D69A90}" srcOrd="0" destOrd="0" presId="urn:microsoft.com/office/officeart/2005/8/layout/hierarchy3"/>
    <dgm:cxn modelId="{4073B4D9-CD79-4FC2-964D-150859D606A9}" type="presOf" srcId="{D54F8495-6A95-4DED-8921-41ADB051A6CD}" destId="{AFFFAA0A-9234-4A7D-A5E8-3BD6161437D9}" srcOrd="1" destOrd="0" presId="urn:microsoft.com/office/officeart/2005/8/layout/hierarchy3"/>
    <dgm:cxn modelId="{46DB1B3F-B29A-4C0E-A937-D9A4DA2D63DD}" type="presParOf" srcId="{F72E275D-4931-4D72-A70A-2D6A212CBEE8}" destId="{3C740CE3-7B9C-4C36-A542-C74E1CBF125D}" srcOrd="0" destOrd="0" presId="urn:microsoft.com/office/officeart/2005/8/layout/hierarchy3"/>
    <dgm:cxn modelId="{3B89C5FB-E9AB-4A05-8298-B215CABB58ED}" type="presParOf" srcId="{3C740CE3-7B9C-4C36-A542-C74E1CBF125D}" destId="{502F3771-65CC-4442-92A4-1791926BAD77}" srcOrd="0" destOrd="0" presId="urn:microsoft.com/office/officeart/2005/8/layout/hierarchy3"/>
    <dgm:cxn modelId="{AA125750-6438-437D-AE32-E4693365844B}" type="presParOf" srcId="{502F3771-65CC-4442-92A4-1791926BAD77}" destId="{0C13BB05-E222-42AA-8B46-ACD926D69A90}" srcOrd="0" destOrd="0" presId="urn:microsoft.com/office/officeart/2005/8/layout/hierarchy3"/>
    <dgm:cxn modelId="{A318C0DB-737A-4593-AF19-E14E0BE531A6}" type="presParOf" srcId="{502F3771-65CC-4442-92A4-1791926BAD77}" destId="{AFFFAA0A-9234-4A7D-A5E8-3BD6161437D9}" srcOrd="1" destOrd="0" presId="urn:microsoft.com/office/officeart/2005/8/layout/hierarchy3"/>
    <dgm:cxn modelId="{8F05BE0E-1E49-4943-B826-F7C30A7454A1}" type="presParOf" srcId="{3C740CE3-7B9C-4C36-A542-C74E1CBF125D}" destId="{CB8099AF-9344-4162-9FAF-6955F9F743C7}" srcOrd="1" destOrd="0" presId="urn:microsoft.com/office/officeart/2005/8/layout/hierarchy3"/>
  </dgm:cxnLst>
  <dgm:bg/>
  <dgm:whole/>
  <dgm:extLst>
    <a:ext uri="http://schemas.microsoft.com/office/drawing/2008/diagram">
      <dsp:dataModelExt xmlns:dsp="http://schemas.microsoft.com/office/drawing/2008/diagram" relId="rId4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0BCCF5-7346-4234-AA3B-513B00AF85A8}">
      <dsp:nvSpPr>
        <dsp:cNvPr id="0" name=""/>
        <dsp:cNvSpPr/>
      </dsp:nvSpPr>
      <dsp:spPr>
        <a:xfrm>
          <a:off x="297646" y="640"/>
          <a:ext cx="2066627" cy="1033313"/>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b="1" kern="1200"/>
            <a:t>Import Libraries</a:t>
          </a:r>
          <a:endParaRPr lang="en-IN" sz="3100" kern="1200"/>
        </a:p>
      </dsp:txBody>
      <dsp:txXfrm>
        <a:off x="327911" y="30905"/>
        <a:ext cx="2006097" cy="97278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0D232B-58E2-4188-B793-036C590F3A78}">
      <dsp:nvSpPr>
        <dsp:cNvPr id="0" name=""/>
        <dsp:cNvSpPr/>
      </dsp:nvSpPr>
      <dsp:spPr>
        <a:xfrm>
          <a:off x="256053" y="233"/>
          <a:ext cx="2149810" cy="1074905"/>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b="1" kern="1200"/>
            <a:t>R2 score, CV &amp; evaluation metrics</a:t>
          </a:r>
          <a:endParaRPr lang="en-IN" sz="2200" kern="1200"/>
        </a:p>
      </dsp:txBody>
      <dsp:txXfrm>
        <a:off x="287536" y="31716"/>
        <a:ext cx="2086844" cy="1011939"/>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2C5B09-1F1C-41E8-998C-552398148415}">
      <dsp:nvSpPr>
        <dsp:cNvPr id="0" name=""/>
        <dsp:cNvSpPr/>
      </dsp:nvSpPr>
      <dsp:spPr>
        <a:xfrm>
          <a:off x="237856" y="434"/>
          <a:ext cx="2186204" cy="1093102"/>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b="1" kern="1200"/>
            <a:t>Hyper Parameter Tuning</a:t>
          </a:r>
          <a:endParaRPr lang="en-IN" sz="2300" kern="1200"/>
        </a:p>
      </dsp:txBody>
      <dsp:txXfrm>
        <a:off x="269872" y="32450"/>
        <a:ext cx="2122172" cy="102907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8B68A0-CF29-42D7-842E-916C5BD01CF9}">
      <dsp:nvSpPr>
        <dsp:cNvPr id="0" name=""/>
        <dsp:cNvSpPr/>
      </dsp:nvSpPr>
      <dsp:spPr>
        <a:xfrm>
          <a:off x="246955" y="431"/>
          <a:ext cx="2168008" cy="1084004"/>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b="1" kern="1200"/>
            <a:t>Saving the Model &amp; Prediction </a:t>
          </a:r>
          <a:endParaRPr lang="en-IN" sz="2200" kern="1200"/>
        </a:p>
      </dsp:txBody>
      <dsp:txXfrm>
        <a:off x="278704" y="32180"/>
        <a:ext cx="2104510" cy="10205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8AA09D-891A-45FA-B14E-51021E72344E}">
      <dsp:nvSpPr>
        <dsp:cNvPr id="0" name=""/>
        <dsp:cNvSpPr/>
      </dsp:nvSpPr>
      <dsp:spPr>
        <a:xfrm>
          <a:off x="181967" y="409"/>
          <a:ext cx="2297983" cy="1148991"/>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7625" tIns="31750" rIns="47625" bIns="31750" numCol="1" spcCol="1270" anchor="ctr" anchorCtr="0">
          <a:noAutofit/>
        </a:bodyPr>
        <a:lstStyle/>
        <a:p>
          <a:pPr marL="0" lvl="0" indent="0" algn="ctr" defTabSz="1111250">
            <a:lnSpc>
              <a:spcPct val="90000"/>
            </a:lnSpc>
            <a:spcBef>
              <a:spcPct val="0"/>
            </a:spcBef>
            <a:spcAft>
              <a:spcPct val="35000"/>
            </a:spcAft>
            <a:buNone/>
          </a:pPr>
          <a:r>
            <a:rPr lang="en-US" sz="2500" b="1" kern="1200" dirty="0"/>
            <a:t>Import Datasets</a:t>
          </a:r>
        </a:p>
        <a:p>
          <a:pPr marL="0" lvl="0" indent="0" algn="ctr" defTabSz="1111250">
            <a:lnSpc>
              <a:spcPct val="90000"/>
            </a:lnSpc>
            <a:spcBef>
              <a:spcPct val="0"/>
            </a:spcBef>
            <a:spcAft>
              <a:spcPct val="35000"/>
            </a:spcAft>
            <a:buNone/>
          </a:pPr>
          <a:r>
            <a:rPr lang="en-US" sz="2500" b="1" kern="1200" dirty="0"/>
            <a:t>(Train &amp; Test)</a:t>
          </a:r>
          <a:endParaRPr lang="en-IN" sz="2500" kern="1200" dirty="0"/>
        </a:p>
      </dsp:txBody>
      <dsp:txXfrm>
        <a:off x="215620" y="34062"/>
        <a:ext cx="2230677" cy="108168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982F53-2867-4890-9DCB-C28A2F017EB7}">
      <dsp:nvSpPr>
        <dsp:cNvPr id="0" name=""/>
        <dsp:cNvSpPr/>
      </dsp:nvSpPr>
      <dsp:spPr>
        <a:xfrm>
          <a:off x="297646" y="640"/>
          <a:ext cx="2066627" cy="1033313"/>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9530" tIns="33020" rIns="49530" bIns="33020" numCol="1" spcCol="1270" anchor="ctr" anchorCtr="0">
          <a:noAutofit/>
        </a:bodyPr>
        <a:lstStyle/>
        <a:p>
          <a:pPr marL="0" lvl="0" indent="0" algn="ctr" defTabSz="1155700">
            <a:lnSpc>
              <a:spcPct val="90000"/>
            </a:lnSpc>
            <a:spcBef>
              <a:spcPct val="0"/>
            </a:spcBef>
            <a:spcAft>
              <a:spcPct val="35000"/>
            </a:spcAft>
            <a:buNone/>
          </a:pPr>
          <a:r>
            <a:rPr lang="en-US" sz="2600" b="1" kern="1200"/>
            <a:t>Data Preprocessing</a:t>
          </a:r>
          <a:endParaRPr lang="en-IN" sz="2600" kern="1200"/>
        </a:p>
      </dsp:txBody>
      <dsp:txXfrm>
        <a:off x="327911" y="30905"/>
        <a:ext cx="2006097" cy="97278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9C17DF-ADDB-4719-8E01-7842851F9250}">
      <dsp:nvSpPr>
        <dsp:cNvPr id="0" name=""/>
        <dsp:cNvSpPr/>
      </dsp:nvSpPr>
      <dsp:spPr>
        <a:xfrm>
          <a:off x="297646" y="639"/>
          <a:ext cx="2066627" cy="1033313"/>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0005" tIns="26670" rIns="40005" bIns="26670" numCol="1" spcCol="1270" anchor="ctr" anchorCtr="0">
          <a:noAutofit/>
        </a:bodyPr>
        <a:lstStyle/>
        <a:p>
          <a:pPr marL="0" lvl="0" indent="0" algn="ctr" defTabSz="933450">
            <a:lnSpc>
              <a:spcPct val="90000"/>
            </a:lnSpc>
            <a:spcBef>
              <a:spcPct val="0"/>
            </a:spcBef>
            <a:spcAft>
              <a:spcPct val="35000"/>
            </a:spcAft>
            <a:buNone/>
          </a:pPr>
          <a:r>
            <a:rPr lang="en-US" sz="2100" b="1" kern="1200" dirty="0"/>
            <a:t>Finding and Treating Null Values</a:t>
          </a:r>
          <a:endParaRPr lang="en-IN" sz="2100" kern="1200" dirty="0"/>
        </a:p>
      </dsp:txBody>
      <dsp:txXfrm>
        <a:off x="327911" y="30904"/>
        <a:ext cx="2006097" cy="97278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515F5B-61F2-473A-83EF-F6AC862E2105}">
      <dsp:nvSpPr>
        <dsp:cNvPr id="0" name=""/>
        <dsp:cNvSpPr/>
      </dsp:nvSpPr>
      <dsp:spPr>
        <a:xfrm>
          <a:off x="259953" y="149"/>
          <a:ext cx="2142013" cy="1071006"/>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51435" tIns="34290" rIns="51435" bIns="34290" numCol="1" spcCol="1270" anchor="ctr" anchorCtr="0">
          <a:noAutofit/>
        </a:bodyPr>
        <a:lstStyle/>
        <a:p>
          <a:pPr marL="0" lvl="0" indent="0" algn="ctr" defTabSz="1200150">
            <a:lnSpc>
              <a:spcPct val="90000"/>
            </a:lnSpc>
            <a:spcBef>
              <a:spcPct val="0"/>
            </a:spcBef>
            <a:spcAft>
              <a:spcPct val="35000"/>
            </a:spcAft>
            <a:buNone/>
          </a:pPr>
          <a:r>
            <a:rPr lang="en-US" sz="2700" b="1" kern="1200" dirty="0"/>
            <a:t>Visualizations</a:t>
          </a:r>
        </a:p>
        <a:p>
          <a:pPr marL="0" lvl="0" indent="0" algn="ctr" defTabSz="1200150">
            <a:lnSpc>
              <a:spcPct val="90000"/>
            </a:lnSpc>
            <a:spcBef>
              <a:spcPct val="0"/>
            </a:spcBef>
            <a:spcAft>
              <a:spcPct val="35000"/>
            </a:spcAft>
            <a:buNone/>
          </a:pPr>
          <a:r>
            <a:rPr lang="en-US" sz="2700" b="1" kern="1200" dirty="0"/>
            <a:t>(EDA)</a:t>
          </a:r>
        </a:p>
      </dsp:txBody>
      <dsp:txXfrm>
        <a:off x="291322" y="31518"/>
        <a:ext cx="2079275" cy="100826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A8AABC-8DB8-43B4-AE32-7C17D3274361}">
      <dsp:nvSpPr>
        <dsp:cNvPr id="0" name=""/>
        <dsp:cNvSpPr/>
      </dsp:nvSpPr>
      <dsp:spPr>
        <a:xfrm>
          <a:off x="259953" y="436"/>
          <a:ext cx="2142013" cy="1071006"/>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b="1" kern="1200"/>
            <a:t>Identifying Outliers and Skewness</a:t>
          </a:r>
          <a:endParaRPr lang="en-IN" sz="2200" kern="1200"/>
        </a:p>
      </dsp:txBody>
      <dsp:txXfrm>
        <a:off x="291322" y="31805"/>
        <a:ext cx="2079275" cy="100826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03A587-D540-4874-BB7E-8B29DED52BC6}">
      <dsp:nvSpPr>
        <dsp:cNvPr id="0" name=""/>
        <dsp:cNvSpPr/>
      </dsp:nvSpPr>
      <dsp:spPr>
        <a:xfrm>
          <a:off x="259952" y="436"/>
          <a:ext cx="2142012" cy="1071006"/>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a:lnSpc>
              <a:spcPct val="90000"/>
            </a:lnSpc>
            <a:spcBef>
              <a:spcPct val="0"/>
            </a:spcBef>
            <a:spcAft>
              <a:spcPct val="35000"/>
            </a:spcAft>
            <a:buNone/>
          </a:pPr>
          <a:r>
            <a:rPr lang="en-US" sz="3300" b="1" kern="1200"/>
            <a:t>Ordinal Encoding </a:t>
          </a:r>
          <a:endParaRPr lang="en-IN" sz="3300" kern="1200"/>
        </a:p>
      </dsp:txBody>
      <dsp:txXfrm>
        <a:off x="291321" y="31805"/>
        <a:ext cx="2079274" cy="100826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EB5A4E-94CE-43EE-872D-2EE60B1C4829}">
      <dsp:nvSpPr>
        <dsp:cNvPr id="0" name=""/>
        <dsp:cNvSpPr/>
      </dsp:nvSpPr>
      <dsp:spPr>
        <a:xfrm>
          <a:off x="245655" y="642"/>
          <a:ext cx="2170606" cy="1085303"/>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b="1" kern="1200"/>
            <a:t>Checking Correlation &amp; VIF</a:t>
          </a:r>
          <a:endParaRPr lang="en-IN" sz="2300" kern="1200"/>
        </a:p>
      </dsp:txBody>
      <dsp:txXfrm>
        <a:off x="277442" y="32429"/>
        <a:ext cx="2107032" cy="102172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13BB05-E222-42AA-8B46-ACD926D69A90}">
      <dsp:nvSpPr>
        <dsp:cNvPr id="0" name=""/>
        <dsp:cNvSpPr/>
      </dsp:nvSpPr>
      <dsp:spPr>
        <a:xfrm>
          <a:off x="256053" y="233"/>
          <a:ext cx="2149810" cy="1074905"/>
        </a:xfrm>
        <a:prstGeom prst="roundRect">
          <a:avLst>
            <a:gd name="adj" fmla="val 10000"/>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62865" tIns="41910" rIns="62865" bIns="41910" numCol="1" spcCol="1270" anchor="ctr" anchorCtr="0">
          <a:noAutofit/>
        </a:bodyPr>
        <a:lstStyle/>
        <a:p>
          <a:pPr marL="0" lvl="0" indent="0" algn="ctr" defTabSz="1466850">
            <a:lnSpc>
              <a:spcPct val="90000"/>
            </a:lnSpc>
            <a:spcBef>
              <a:spcPct val="0"/>
            </a:spcBef>
            <a:spcAft>
              <a:spcPct val="35000"/>
            </a:spcAft>
            <a:buNone/>
          </a:pPr>
          <a:r>
            <a:rPr lang="en-US" sz="3300" b="1" kern="1200"/>
            <a:t>Model Building</a:t>
          </a:r>
          <a:endParaRPr lang="en-IN" sz="3300" kern="1200"/>
        </a:p>
      </dsp:txBody>
      <dsp:txXfrm>
        <a:off x="287536" y="31716"/>
        <a:ext cx="2086844" cy="101193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22.wmf"/><Relationship Id="rId1" Type="http://schemas.openxmlformats.org/officeDocument/2006/relationships/image" Target="../media/image21.w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38.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40.wmf"/><Relationship Id="rId1" Type="http://schemas.openxmlformats.org/officeDocument/2006/relationships/image" Target="../media/image39.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24.wmf"/><Relationship Id="rId1" Type="http://schemas.openxmlformats.org/officeDocument/2006/relationships/image" Target="../media/image23.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26.wmf"/><Relationship Id="rId1" Type="http://schemas.openxmlformats.org/officeDocument/2006/relationships/image" Target="../media/image25.w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28.wmf"/><Relationship Id="rId1" Type="http://schemas.openxmlformats.org/officeDocument/2006/relationships/image" Target="../media/image27.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30.wmf"/><Relationship Id="rId1" Type="http://schemas.openxmlformats.org/officeDocument/2006/relationships/image" Target="../media/image29.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32.wmf"/><Relationship Id="rId1" Type="http://schemas.openxmlformats.org/officeDocument/2006/relationships/image" Target="../media/image31.w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34.wmf"/><Relationship Id="rId1" Type="http://schemas.openxmlformats.org/officeDocument/2006/relationships/image" Target="../media/image33.w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36.wmf"/><Relationship Id="rId1" Type="http://schemas.openxmlformats.org/officeDocument/2006/relationships/image" Target="../media/image35.w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37.wmf"/></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wmf>
</file>

<file path=ppt/media/image22.wmf>
</file>

<file path=ppt/media/image23.wmf>
</file>

<file path=ppt/media/image24.wmf>
</file>

<file path=ppt/media/image25.wmf>
</file>

<file path=ppt/media/image26.wmf>
</file>

<file path=ppt/media/image27.wmf>
</file>

<file path=ppt/media/image28.wmf>
</file>

<file path=ppt/media/image29.wmf>
</file>

<file path=ppt/media/image3.jpg>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jpeg>
</file>

<file path=ppt/media/image40.wmf>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F45A8-B14F-416B-AD9D-B68FB42672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2BE8A35-D585-4C70-98F4-D26C9C7116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C7E7899-A1D8-4093-B64D-4019C2966013}"/>
              </a:ext>
            </a:extLst>
          </p:cNvPr>
          <p:cNvSpPr>
            <a:spLocks noGrp="1"/>
          </p:cNvSpPr>
          <p:nvPr>
            <p:ph type="dt" sz="half" idx="10"/>
          </p:nvPr>
        </p:nvSpPr>
        <p:spPr/>
        <p:txBody>
          <a:bodyPr/>
          <a:lstStyle/>
          <a:p>
            <a:fld id="{6D90D401-11AA-4CE1-991A-FF7FFDD6EF21}" type="datetimeFigureOut">
              <a:rPr lang="en-IN" smtClean="0"/>
              <a:t>15-03-2022</a:t>
            </a:fld>
            <a:endParaRPr lang="en-IN"/>
          </a:p>
        </p:txBody>
      </p:sp>
      <p:sp>
        <p:nvSpPr>
          <p:cNvPr id="5" name="Footer Placeholder 4">
            <a:extLst>
              <a:ext uri="{FF2B5EF4-FFF2-40B4-BE49-F238E27FC236}">
                <a16:creationId xmlns:a16="http://schemas.microsoft.com/office/drawing/2014/main" id="{B84A04B7-BAE4-4C1F-9773-C2B7294362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22A1E7-7F96-4FD1-962A-E09895329E23}"/>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1760508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F45EC-236F-41C8-8A06-88738710659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31282F0-A10E-4B00-919D-0BDFB45141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88846AF-57B6-4E43-9E97-CBE883DA9217}"/>
              </a:ext>
            </a:extLst>
          </p:cNvPr>
          <p:cNvSpPr>
            <a:spLocks noGrp="1"/>
          </p:cNvSpPr>
          <p:nvPr>
            <p:ph type="dt" sz="half" idx="10"/>
          </p:nvPr>
        </p:nvSpPr>
        <p:spPr/>
        <p:txBody>
          <a:bodyPr/>
          <a:lstStyle/>
          <a:p>
            <a:fld id="{6D90D401-11AA-4CE1-991A-FF7FFDD6EF21}" type="datetimeFigureOut">
              <a:rPr lang="en-IN" smtClean="0"/>
              <a:t>15-03-2022</a:t>
            </a:fld>
            <a:endParaRPr lang="en-IN"/>
          </a:p>
        </p:txBody>
      </p:sp>
      <p:sp>
        <p:nvSpPr>
          <p:cNvPr id="5" name="Footer Placeholder 4">
            <a:extLst>
              <a:ext uri="{FF2B5EF4-FFF2-40B4-BE49-F238E27FC236}">
                <a16:creationId xmlns:a16="http://schemas.microsoft.com/office/drawing/2014/main" id="{567D3200-3D7F-4C69-891C-077BCEAACDD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144E54E-227B-4352-A5C8-039BF2003F0C}"/>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3596880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8D8678-5C53-4EEB-8954-4F333599AF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EEF9242-4581-4CC6-AA39-D04CD94225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C75EB4F-43C8-4AD4-8C58-AF78BEBBFFE6}"/>
              </a:ext>
            </a:extLst>
          </p:cNvPr>
          <p:cNvSpPr>
            <a:spLocks noGrp="1"/>
          </p:cNvSpPr>
          <p:nvPr>
            <p:ph type="dt" sz="half" idx="10"/>
          </p:nvPr>
        </p:nvSpPr>
        <p:spPr/>
        <p:txBody>
          <a:bodyPr/>
          <a:lstStyle/>
          <a:p>
            <a:fld id="{6D90D401-11AA-4CE1-991A-FF7FFDD6EF21}" type="datetimeFigureOut">
              <a:rPr lang="en-IN" smtClean="0"/>
              <a:t>15-03-2022</a:t>
            </a:fld>
            <a:endParaRPr lang="en-IN"/>
          </a:p>
        </p:txBody>
      </p:sp>
      <p:sp>
        <p:nvSpPr>
          <p:cNvPr id="5" name="Footer Placeholder 4">
            <a:extLst>
              <a:ext uri="{FF2B5EF4-FFF2-40B4-BE49-F238E27FC236}">
                <a16:creationId xmlns:a16="http://schemas.microsoft.com/office/drawing/2014/main" id="{F8F3FBBB-D84D-4453-85EC-66D518D0820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D19790E-4610-489F-97C8-D72BF47B3B12}"/>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26520065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5517C-3D26-4806-B9C0-E5723E979A6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BB49848-5857-42A1-B9DE-9018BDC3D7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BD8095F-241D-4B42-A3DA-0FEB87D0881C}"/>
              </a:ext>
            </a:extLst>
          </p:cNvPr>
          <p:cNvSpPr>
            <a:spLocks noGrp="1"/>
          </p:cNvSpPr>
          <p:nvPr>
            <p:ph type="dt" sz="half" idx="10"/>
          </p:nvPr>
        </p:nvSpPr>
        <p:spPr/>
        <p:txBody>
          <a:bodyPr/>
          <a:lstStyle/>
          <a:p>
            <a:fld id="{6D90D401-11AA-4CE1-991A-FF7FFDD6EF21}" type="datetimeFigureOut">
              <a:rPr lang="en-IN" smtClean="0"/>
              <a:t>15-03-2022</a:t>
            </a:fld>
            <a:endParaRPr lang="en-IN"/>
          </a:p>
        </p:txBody>
      </p:sp>
      <p:sp>
        <p:nvSpPr>
          <p:cNvPr id="5" name="Footer Placeholder 4">
            <a:extLst>
              <a:ext uri="{FF2B5EF4-FFF2-40B4-BE49-F238E27FC236}">
                <a16:creationId xmlns:a16="http://schemas.microsoft.com/office/drawing/2014/main" id="{9AB8EE75-052E-4AF0-AAAB-9A853DB188E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D89DBC-D44F-48A2-8B81-7149E95C3200}"/>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669782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03734-4B8D-4387-97A6-2664A44693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8F8E3A0-66A0-4177-A465-2D5EC9B1B1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661E320-B886-405E-A5D0-597413691397}"/>
              </a:ext>
            </a:extLst>
          </p:cNvPr>
          <p:cNvSpPr>
            <a:spLocks noGrp="1"/>
          </p:cNvSpPr>
          <p:nvPr>
            <p:ph type="dt" sz="half" idx="10"/>
          </p:nvPr>
        </p:nvSpPr>
        <p:spPr/>
        <p:txBody>
          <a:bodyPr/>
          <a:lstStyle/>
          <a:p>
            <a:fld id="{6D90D401-11AA-4CE1-991A-FF7FFDD6EF21}" type="datetimeFigureOut">
              <a:rPr lang="en-IN" smtClean="0"/>
              <a:t>15-03-2022</a:t>
            </a:fld>
            <a:endParaRPr lang="en-IN"/>
          </a:p>
        </p:txBody>
      </p:sp>
      <p:sp>
        <p:nvSpPr>
          <p:cNvPr id="5" name="Footer Placeholder 4">
            <a:extLst>
              <a:ext uri="{FF2B5EF4-FFF2-40B4-BE49-F238E27FC236}">
                <a16:creationId xmlns:a16="http://schemas.microsoft.com/office/drawing/2014/main" id="{00103C72-2901-43EC-A034-9FB7F75B97B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1E8807C-CF0D-410B-BAE3-122C5D3B3048}"/>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665275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1935A-8FF7-46AD-A3D0-0DAB218E1A1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607DFF0-99A3-499E-8104-D4C9953B4E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7247696-C302-4777-8014-1FB405ADB4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94297E2-3C7E-4C0B-8756-68AECD3800D1}"/>
              </a:ext>
            </a:extLst>
          </p:cNvPr>
          <p:cNvSpPr>
            <a:spLocks noGrp="1"/>
          </p:cNvSpPr>
          <p:nvPr>
            <p:ph type="dt" sz="half" idx="10"/>
          </p:nvPr>
        </p:nvSpPr>
        <p:spPr/>
        <p:txBody>
          <a:bodyPr/>
          <a:lstStyle/>
          <a:p>
            <a:fld id="{6D90D401-11AA-4CE1-991A-FF7FFDD6EF21}" type="datetimeFigureOut">
              <a:rPr lang="en-IN" smtClean="0"/>
              <a:t>15-03-2022</a:t>
            </a:fld>
            <a:endParaRPr lang="en-IN"/>
          </a:p>
        </p:txBody>
      </p:sp>
      <p:sp>
        <p:nvSpPr>
          <p:cNvPr id="6" name="Footer Placeholder 5">
            <a:extLst>
              <a:ext uri="{FF2B5EF4-FFF2-40B4-BE49-F238E27FC236}">
                <a16:creationId xmlns:a16="http://schemas.microsoft.com/office/drawing/2014/main" id="{904E33CE-085A-491D-832C-0C23F978F62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F72F282-7A03-4A43-9062-0A2598CF5301}"/>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133281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90E3A-03C8-4881-94F5-4876C5B3BB4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6BD4F33-37D0-403E-8B0D-31335D25B9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0176F5-9C86-44B2-8509-18D72D4AE7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2407EB0-A02D-4D59-AE34-B6EB0E1469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3FB329-52CD-4C51-85ED-692D5484A1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2849ECF-FBE9-474D-AD7E-D6A0941A9850}"/>
              </a:ext>
            </a:extLst>
          </p:cNvPr>
          <p:cNvSpPr>
            <a:spLocks noGrp="1"/>
          </p:cNvSpPr>
          <p:nvPr>
            <p:ph type="dt" sz="half" idx="10"/>
          </p:nvPr>
        </p:nvSpPr>
        <p:spPr/>
        <p:txBody>
          <a:bodyPr/>
          <a:lstStyle/>
          <a:p>
            <a:fld id="{6D90D401-11AA-4CE1-991A-FF7FFDD6EF21}" type="datetimeFigureOut">
              <a:rPr lang="en-IN" smtClean="0"/>
              <a:t>15-03-2022</a:t>
            </a:fld>
            <a:endParaRPr lang="en-IN"/>
          </a:p>
        </p:txBody>
      </p:sp>
      <p:sp>
        <p:nvSpPr>
          <p:cNvPr id="8" name="Footer Placeholder 7">
            <a:extLst>
              <a:ext uri="{FF2B5EF4-FFF2-40B4-BE49-F238E27FC236}">
                <a16:creationId xmlns:a16="http://schemas.microsoft.com/office/drawing/2014/main" id="{B21FA617-C33D-4472-8C5A-A8F63B92844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D351B3D-44AC-4871-9FCB-84CE5C36B5A8}"/>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1066528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63CBF-92B8-4127-800B-4FDD2A267FD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21CE6F0D-8952-4124-9F41-1337764C0268}"/>
              </a:ext>
            </a:extLst>
          </p:cNvPr>
          <p:cNvSpPr>
            <a:spLocks noGrp="1"/>
          </p:cNvSpPr>
          <p:nvPr>
            <p:ph type="dt" sz="half" idx="10"/>
          </p:nvPr>
        </p:nvSpPr>
        <p:spPr/>
        <p:txBody>
          <a:bodyPr/>
          <a:lstStyle/>
          <a:p>
            <a:fld id="{6D90D401-11AA-4CE1-991A-FF7FFDD6EF21}" type="datetimeFigureOut">
              <a:rPr lang="en-IN" smtClean="0"/>
              <a:t>15-03-2022</a:t>
            </a:fld>
            <a:endParaRPr lang="en-IN"/>
          </a:p>
        </p:txBody>
      </p:sp>
      <p:sp>
        <p:nvSpPr>
          <p:cNvPr id="4" name="Footer Placeholder 3">
            <a:extLst>
              <a:ext uri="{FF2B5EF4-FFF2-40B4-BE49-F238E27FC236}">
                <a16:creationId xmlns:a16="http://schemas.microsoft.com/office/drawing/2014/main" id="{F12880AE-88AE-4B76-9A10-CC027473882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E0115BE-33C7-4637-81E6-DF8418D86B25}"/>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1839396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75DA12-099A-4027-8BF2-70E2B9C1523A}"/>
              </a:ext>
            </a:extLst>
          </p:cNvPr>
          <p:cNvSpPr>
            <a:spLocks noGrp="1"/>
          </p:cNvSpPr>
          <p:nvPr>
            <p:ph type="dt" sz="half" idx="10"/>
          </p:nvPr>
        </p:nvSpPr>
        <p:spPr/>
        <p:txBody>
          <a:bodyPr/>
          <a:lstStyle/>
          <a:p>
            <a:fld id="{6D90D401-11AA-4CE1-991A-FF7FFDD6EF21}" type="datetimeFigureOut">
              <a:rPr lang="en-IN" smtClean="0"/>
              <a:t>15-03-2022</a:t>
            </a:fld>
            <a:endParaRPr lang="en-IN"/>
          </a:p>
        </p:txBody>
      </p:sp>
      <p:sp>
        <p:nvSpPr>
          <p:cNvPr id="3" name="Footer Placeholder 2">
            <a:extLst>
              <a:ext uri="{FF2B5EF4-FFF2-40B4-BE49-F238E27FC236}">
                <a16:creationId xmlns:a16="http://schemas.microsoft.com/office/drawing/2014/main" id="{DDB971DC-D0AD-4B29-9511-1003E3208FF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C482617-828F-47E7-A895-8F299B90EB84}"/>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4254801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08B9F-986E-4046-BFCA-944AC324F9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1A472F9-4686-4B84-A03B-41BCC81F1E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783CC83-E06D-4875-8490-F1D1ED50A9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701D44-5079-4DB3-9A6E-78BB5EB25DBF}"/>
              </a:ext>
            </a:extLst>
          </p:cNvPr>
          <p:cNvSpPr>
            <a:spLocks noGrp="1"/>
          </p:cNvSpPr>
          <p:nvPr>
            <p:ph type="dt" sz="half" idx="10"/>
          </p:nvPr>
        </p:nvSpPr>
        <p:spPr/>
        <p:txBody>
          <a:bodyPr/>
          <a:lstStyle/>
          <a:p>
            <a:fld id="{6D90D401-11AA-4CE1-991A-FF7FFDD6EF21}" type="datetimeFigureOut">
              <a:rPr lang="en-IN" smtClean="0"/>
              <a:t>15-03-2022</a:t>
            </a:fld>
            <a:endParaRPr lang="en-IN"/>
          </a:p>
        </p:txBody>
      </p:sp>
      <p:sp>
        <p:nvSpPr>
          <p:cNvPr id="6" name="Footer Placeholder 5">
            <a:extLst>
              <a:ext uri="{FF2B5EF4-FFF2-40B4-BE49-F238E27FC236}">
                <a16:creationId xmlns:a16="http://schemas.microsoft.com/office/drawing/2014/main" id="{F8A23D93-F50D-4CC2-B40A-F834ADF63E4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12337B2-648D-444D-A68E-89685A9D1083}"/>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3390265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6A938-7448-4318-84A5-CB3C9CAD55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A3E9001-CAA9-44EF-8B9D-FDC4A105D3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CBDF001-6511-4E74-BD5D-7052B2E6D5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8B6A91-9650-42CC-BB3D-B4F4E4D2FFC4}"/>
              </a:ext>
            </a:extLst>
          </p:cNvPr>
          <p:cNvSpPr>
            <a:spLocks noGrp="1"/>
          </p:cNvSpPr>
          <p:nvPr>
            <p:ph type="dt" sz="half" idx="10"/>
          </p:nvPr>
        </p:nvSpPr>
        <p:spPr/>
        <p:txBody>
          <a:bodyPr/>
          <a:lstStyle/>
          <a:p>
            <a:fld id="{6D90D401-11AA-4CE1-991A-FF7FFDD6EF21}" type="datetimeFigureOut">
              <a:rPr lang="en-IN" smtClean="0"/>
              <a:t>15-03-2022</a:t>
            </a:fld>
            <a:endParaRPr lang="en-IN"/>
          </a:p>
        </p:txBody>
      </p:sp>
      <p:sp>
        <p:nvSpPr>
          <p:cNvPr id="6" name="Footer Placeholder 5">
            <a:extLst>
              <a:ext uri="{FF2B5EF4-FFF2-40B4-BE49-F238E27FC236}">
                <a16:creationId xmlns:a16="http://schemas.microsoft.com/office/drawing/2014/main" id="{AB2D9814-D5C0-4DC2-9CB6-22D856FC6F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D7567D1-B7B6-49BC-8649-A71A9B1F0A37}"/>
              </a:ext>
            </a:extLst>
          </p:cNvPr>
          <p:cNvSpPr>
            <a:spLocks noGrp="1"/>
          </p:cNvSpPr>
          <p:nvPr>
            <p:ph type="sldNum" sz="quarter" idx="12"/>
          </p:nvPr>
        </p:nvSpPr>
        <p:spPr/>
        <p:txBody>
          <a:bodyPr/>
          <a:lstStyle/>
          <a:p>
            <a:fld id="{43DA99B6-7F69-4B56-AB37-7714DF6AD529}" type="slidenum">
              <a:rPr lang="en-IN" smtClean="0"/>
              <a:t>‹#›</a:t>
            </a:fld>
            <a:endParaRPr lang="en-IN"/>
          </a:p>
        </p:txBody>
      </p:sp>
    </p:spTree>
    <p:extLst>
      <p:ext uri="{BB962C8B-B14F-4D97-AF65-F5344CB8AC3E}">
        <p14:creationId xmlns:p14="http://schemas.microsoft.com/office/powerpoint/2010/main" val="214023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0000"/>
            <a:lum/>
          </a:blip>
          <a:srcRect/>
          <a:stretch>
            <a:fillRect/>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9B5A2E6-141A-4526-AA90-CEBF623609E9}"/>
              </a:ext>
            </a:extLst>
          </p:cNvPr>
          <p:cNvPicPr>
            <a:picLocks noChangeAspect="1"/>
          </p:cNvPicPr>
          <p:nvPr userDrawn="1"/>
        </p:nvPicPr>
        <p:blipFill>
          <a:blip r:embed="rId14">
            <a:extLst>
              <a:ext uri="{BEBA8EAE-BF5A-486C-A8C5-ECC9F3942E4B}">
                <a14:imgProps xmlns:a14="http://schemas.microsoft.com/office/drawing/2010/main">
                  <a14:imgLayer r:embed="rId15">
                    <a14:imgEffect>
                      <a14:artisticCrisscrossEtching trans="65000" pressure="2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3CD84996-6790-4DC0-BF41-0BC42BA1EE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3D2AF0-8514-4F05-860F-7DD1704698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Date Placeholder 3">
            <a:extLst>
              <a:ext uri="{FF2B5EF4-FFF2-40B4-BE49-F238E27FC236}">
                <a16:creationId xmlns:a16="http://schemas.microsoft.com/office/drawing/2014/main" id="{C7A4687C-C197-44D4-8A7E-F9B69F63B3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90D401-11AA-4CE1-991A-FF7FFDD6EF21}" type="datetimeFigureOut">
              <a:rPr lang="en-IN" smtClean="0"/>
              <a:t>15-03-2022</a:t>
            </a:fld>
            <a:endParaRPr lang="en-IN"/>
          </a:p>
        </p:txBody>
      </p:sp>
      <p:sp>
        <p:nvSpPr>
          <p:cNvPr id="5" name="Footer Placeholder 4">
            <a:extLst>
              <a:ext uri="{FF2B5EF4-FFF2-40B4-BE49-F238E27FC236}">
                <a16:creationId xmlns:a16="http://schemas.microsoft.com/office/drawing/2014/main" id="{D296E8E7-9CF2-4223-988F-2EFAF34B92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D8CD877-A377-4C63-B31A-E83A2B29DF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DA99B6-7F69-4B56-AB37-7714DF6AD529}" type="slidenum">
              <a:rPr lang="en-IN" smtClean="0"/>
              <a:t>‹#›</a:t>
            </a:fld>
            <a:endParaRPr lang="en-IN"/>
          </a:p>
        </p:txBody>
      </p:sp>
    </p:spTree>
    <p:extLst>
      <p:ext uri="{BB962C8B-B14F-4D97-AF65-F5344CB8AC3E}">
        <p14:creationId xmlns:p14="http://schemas.microsoft.com/office/powerpoint/2010/main" val="15766481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22.wmf"/><Relationship Id="rId5" Type="http://schemas.openxmlformats.org/officeDocument/2006/relationships/oleObject" Target="../embeddings/oleObject2.bin"/><Relationship Id="rId4" Type="http://schemas.openxmlformats.org/officeDocument/2006/relationships/image" Target="../media/image21.wmf"/></Relationships>
</file>

<file path=ppt/slides/_rels/slide4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24.wmf"/><Relationship Id="rId5" Type="http://schemas.openxmlformats.org/officeDocument/2006/relationships/oleObject" Target="../embeddings/oleObject4.bin"/><Relationship Id="rId4" Type="http://schemas.openxmlformats.org/officeDocument/2006/relationships/image" Target="../media/image23.wmf"/></Relationships>
</file>

<file path=ppt/slides/_rels/slide44.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26.wmf"/><Relationship Id="rId5" Type="http://schemas.openxmlformats.org/officeDocument/2006/relationships/oleObject" Target="../embeddings/oleObject6.bin"/><Relationship Id="rId4" Type="http://schemas.openxmlformats.org/officeDocument/2006/relationships/image" Target="../media/image25.wmf"/></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image" Target="../media/image28.wmf"/><Relationship Id="rId5" Type="http://schemas.openxmlformats.org/officeDocument/2006/relationships/oleObject" Target="../embeddings/oleObject8.bin"/><Relationship Id="rId4" Type="http://schemas.openxmlformats.org/officeDocument/2006/relationships/image" Target="../media/image27.wmf"/></Relationships>
</file>

<file path=ppt/slides/_rels/slide46.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7.xml"/><Relationship Id="rId1" Type="http://schemas.openxmlformats.org/officeDocument/2006/relationships/vmlDrawing" Target="../drawings/vmlDrawing5.vml"/><Relationship Id="rId6" Type="http://schemas.openxmlformats.org/officeDocument/2006/relationships/image" Target="../media/image30.wmf"/><Relationship Id="rId5" Type="http://schemas.openxmlformats.org/officeDocument/2006/relationships/oleObject" Target="../embeddings/oleObject10.bin"/><Relationship Id="rId4" Type="http://schemas.openxmlformats.org/officeDocument/2006/relationships/image" Target="../media/image29.wmf"/></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7.xml"/><Relationship Id="rId1" Type="http://schemas.openxmlformats.org/officeDocument/2006/relationships/vmlDrawing" Target="../drawings/vmlDrawing6.vml"/><Relationship Id="rId6" Type="http://schemas.openxmlformats.org/officeDocument/2006/relationships/image" Target="../media/image32.wmf"/><Relationship Id="rId5" Type="http://schemas.openxmlformats.org/officeDocument/2006/relationships/oleObject" Target="../embeddings/oleObject12.bin"/><Relationship Id="rId4" Type="http://schemas.openxmlformats.org/officeDocument/2006/relationships/image" Target="../media/image31.wmf"/></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7.xml"/><Relationship Id="rId1" Type="http://schemas.openxmlformats.org/officeDocument/2006/relationships/vmlDrawing" Target="../drawings/vmlDrawing7.vml"/><Relationship Id="rId6" Type="http://schemas.openxmlformats.org/officeDocument/2006/relationships/image" Target="../media/image34.wmf"/><Relationship Id="rId5" Type="http://schemas.openxmlformats.org/officeDocument/2006/relationships/oleObject" Target="../embeddings/oleObject14.bin"/><Relationship Id="rId4" Type="http://schemas.openxmlformats.org/officeDocument/2006/relationships/image" Target="../media/image33.wmf"/></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7.xml"/><Relationship Id="rId1" Type="http://schemas.openxmlformats.org/officeDocument/2006/relationships/vmlDrawing" Target="../drawings/vmlDrawing8.vml"/><Relationship Id="rId6" Type="http://schemas.openxmlformats.org/officeDocument/2006/relationships/image" Target="../media/image36.wmf"/><Relationship Id="rId5" Type="http://schemas.openxmlformats.org/officeDocument/2006/relationships/oleObject" Target="../embeddings/oleObject16.bin"/><Relationship Id="rId4" Type="http://schemas.openxmlformats.org/officeDocument/2006/relationships/image" Target="../media/image35.w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7.xml"/><Relationship Id="rId1" Type="http://schemas.openxmlformats.org/officeDocument/2006/relationships/vmlDrawing" Target="../drawings/vmlDrawing9.vml"/><Relationship Id="rId5" Type="http://schemas.openxmlformats.org/officeDocument/2006/relationships/image" Target="../media/image37.wmf"/><Relationship Id="rId4" Type="http://schemas.openxmlformats.org/officeDocument/2006/relationships/oleObject" Target="../embeddings/oleObject17.bin"/></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18.bin"/><Relationship Id="rId2" Type="http://schemas.openxmlformats.org/officeDocument/2006/relationships/slideLayout" Target="../slideLayouts/slideLayout7.xml"/><Relationship Id="rId1" Type="http://schemas.openxmlformats.org/officeDocument/2006/relationships/vmlDrawing" Target="../drawings/vmlDrawing10.vml"/><Relationship Id="rId4" Type="http://schemas.openxmlformats.org/officeDocument/2006/relationships/image" Target="../media/image38.wmf"/></Relationships>
</file>

<file path=ppt/slides/_rels/slide52.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Layout" Target="../slideLayouts/slideLayout7.xml"/><Relationship Id="rId1" Type="http://schemas.openxmlformats.org/officeDocument/2006/relationships/vmlDrawing" Target="../drawings/vmlDrawing11.vml"/><Relationship Id="rId6" Type="http://schemas.openxmlformats.org/officeDocument/2006/relationships/image" Target="../media/image40.wmf"/><Relationship Id="rId5" Type="http://schemas.openxmlformats.org/officeDocument/2006/relationships/oleObject" Target="../embeddings/oleObject20.bin"/><Relationship Id="rId4" Type="http://schemas.openxmlformats.org/officeDocument/2006/relationships/image" Target="../media/image39.w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3" Type="http://schemas.openxmlformats.org/officeDocument/2006/relationships/diagramLayout" Target="../diagrams/layout3.xml"/><Relationship Id="rId18" Type="http://schemas.openxmlformats.org/officeDocument/2006/relationships/diagramLayout" Target="../diagrams/layout4.xml"/><Relationship Id="rId26" Type="http://schemas.microsoft.com/office/2007/relationships/diagramDrawing" Target="../diagrams/drawing5.xml"/><Relationship Id="rId39" Type="http://schemas.openxmlformats.org/officeDocument/2006/relationships/diagramQuickStyle" Target="../diagrams/quickStyle8.xml"/><Relationship Id="rId21" Type="http://schemas.microsoft.com/office/2007/relationships/diagramDrawing" Target="../diagrams/drawing4.xml"/><Relationship Id="rId34" Type="http://schemas.openxmlformats.org/officeDocument/2006/relationships/diagramQuickStyle" Target="../diagrams/quickStyle7.xml"/><Relationship Id="rId42" Type="http://schemas.openxmlformats.org/officeDocument/2006/relationships/diagramData" Target="../diagrams/data9.xml"/><Relationship Id="rId47" Type="http://schemas.openxmlformats.org/officeDocument/2006/relationships/diagramData" Target="../diagrams/data10.xml"/><Relationship Id="rId50" Type="http://schemas.openxmlformats.org/officeDocument/2006/relationships/diagramColors" Target="../diagrams/colors10.xml"/><Relationship Id="rId55" Type="http://schemas.openxmlformats.org/officeDocument/2006/relationships/diagramColors" Target="../diagrams/colors11.xml"/><Relationship Id="rId7" Type="http://schemas.openxmlformats.org/officeDocument/2006/relationships/diagramData" Target="../diagrams/data2.xml"/><Relationship Id="rId2" Type="http://schemas.openxmlformats.org/officeDocument/2006/relationships/diagramData" Target="../diagrams/data1.xml"/><Relationship Id="rId16" Type="http://schemas.microsoft.com/office/2007/relationships/diagramDrawing" Target="../diagrams/drawing3.xml"/><Relationship Id="rId29" Type="http://schemas.openxmlformats.org/officeDocument/2006/relationships/diagramQuickStyle" Target="../diagrams/quickStyle6.xml"/><Relationship Id="rId11" Type="http://schemas.microsoft.com/office/2007/relationships/diagramDrawing" Target="../diagrams/drawing2.xml"/><Relationship Id="rId24" Type="http://schemas.openxmlformats.org/officeDocument/2006/relationships/diagramQuickStyle" Target="../diagrams/quickStyle5.xml"/><Relationship Id="rId32" Type="http://schemas.openxmlformats.org/officeDocument/2006/relationships/diagramData" Target="../diagrams/data7.xml"/><Relationship Id="rId37" Type="http://schemas.openxmlformats.org/officeDocument/2006/relationships/diagramData" Target="../diagrams/data8.xml"/><Relationship Id="rId40" Type="http://schemas.openxmlformats.org/officeDocument/2006/relationships/diagramColors" Target="../diagrams/colors8.xml"/><Relationship Id="rId45" Type="http://schemas.openxmlformats.org/officeDocument/2006/relationships/diagramColors" Target="../diagrams/colors9.xml"/><Relationship Id="rId53" Type="http://schemas.openxmlformats.org/officeDocument/2006/relationships/diagramLayout" Target="../diagrams/layout11.xml"/><Relationship Id="rId58" Type="http://schemas.openxmlformats.org/officeDocument/2006/relationships/diagramLayout" Target="../diagrams/layout12.xml"/><Relationship Id="rId5" Type="http://schemas.openxmlformats.org/officeDocument/2006/relationships/diagramColors" Target="../diagrams/colors1.xml"/><Relationship Id="rId61" Type="http://schemas.microsoft.com/office/2007/relationships/diagramDrawing" Target="../diagrams/drawing12.xml"/><Relationship Id="rId19" Type="http://schemas.openxmlformats.org/officeDocument/2006/relationships/diagramQuickStyle" Target="../diagrams/quickStyle4.xml"/><Relationship Id="rId14" Type="http://schemas.openxmlformats.org/officeDocument/2006/relationships/diagramQuickStyle" Target="../diagrams/quickStyle3.xml"/><Relationship Id="rId22" Type="http://schemas.openxmlformats.org/officeDocument/2006/relationships/diagramData" Target="../diagrams/data5.xml"/><Relationship Id="rId27" Type="http://schemas.openxmlformats.org/officeDocument/2006/relationships/diagramData" Target="../diagrams/data6.xml"/><Relationship Id="rId30" Type="http://schemas.openxmlformats.org/officeDocument/2006/relationships/diagramColors" Target="../diagrams/colors6.xml"/><Relationship Id="rId35" Type="http://schemas.openxmlformats.org/officeDocument/2006/relationships/diagramColors" Target="../diagrams/colors7.xml"/><Relationship Id="rId43" Type="http://schemas.openxmlformats.org/officeDocument/2006/relationships/diagramLayout" Target="../diagrams/layout9.xml"/><Relationship Id="rId48" Type="http://schemas.openxmlformats.org/officeDocument/2006/relationships/diagramLayout" Target="../diagrams/layout10.xml"/><Relationship Id="rId56" Type="http://schemas.microsoft.com/office/2007/relationships/diagramDrawing" Target="../diagrams/drawing11.xml"/><Relationship Id="rId8" Type="http://schemas.openxmlformats.org/officeDocument/2006/relationships/diagramLayout" Target="../diagrams/layout2.xml"/><Relationship Id="rId51" Type="http://schemas.microsoft.com/office/2007/relationships/diagramDrawing" Target="../diagrams/drawing10.xml"/><Relationship Id="rId3" Type="http://schemas.openxmlformats.org/officeDocument/2006/relationships/diagramLayout" Target="../diagrams/layout1.xml"/><Relationship Id="rId12" Type="http://schemas.openxmlformats.org/officeDocument/2006/relationships/diagramData" Target="../diagrams/data3.xml"/><Relationship Id="rId17" Type="http://schemas.openxmlformats.org/officeDocument/2006/relationships/diagramData" Target="../diagrams/data4.xml"/><Relationship Id="rId25" Type="http://schemas.openxmlformats.org/officeDocument/2006/relationships/diagramColors" Target="../diagrams/colors5.xml"/><Relationship Id="rId33" Type="http://schemas.openxmlformats.org/officeDocument/2006/relationships/diagramLayout" Target="../diagrams/layout7.xml"/><Relationship Id="rId38" Type="http://schemas.openxmlformats.org/officeDocument/2006/relationships/diagramLayout" Target="../diagrams/layout8.xml"/><Relationship Id="rId46" Type="http://schemas.microsoft.com/office/2007/relationships/diagramDrawing" Target="../diagrams/drawing9.xml"/><Relationship Id="rId59" Type="http://schemas.openxmlformats.org/officeDocument/2006/relationships/diagramQuickStyle" Target="../diagrams/quickStyle12.xml"/><Relationship Id="rId20" Type="http://schemas.openxmlformats.org/officeDocument/2006/relationships/diagramColors" Target="../diagrams/colors4.xml"/><Relationship Id="rId41" Type="http://schemas.microsoft.com/office/2007/relationships/diagramDrawing" Target="../diagrams/drawing8.xml"/><Relationship Id="rId54" Type="http://schemas.openxmlformats.org/officeDocument/2006/relationships/diagramQuickStyle" Target="../diagrams/quickStyle11.xml"/><Relationship Id="rId1" Type="http://schemas.openxmlformats.org/officeDocument/2006/relationships/slideLayout" Target="../slideLayouts/slideLayout7.xml"/><Relationship Id="rId6" Type="http://schemas.microsoft.com/office/2007/relationships/diagramDrawing" Target="../diagrams/drawing1.xml"/><Relationship Id="rId15" Type="http://schemas.openxmlformats.org/officeDocument/2006/relationships/diagramColors" Target="../diagrams/colors3.xml"/><Relationship Id="rId23" Type="http://schemas.openxmlformats.org/officeDocument/2006/relationships/diagramLayout" Target="../diagrams/layout5.xml"/><Relationship Id="rId28" Type="http://schemas.openxmlformats.org/officeDocument/2006/relationships/diagramLayout" Target="../diagrams/layout6.xml"/><Relationship Id="rId36" Type="http://schemas.microsoft.com/office/2007/relationships/diagramDrawing" Target="../diagrams/drawing7.xml"/><Relationship Id="rId49" Type="http://schemas.openxmlformats.org/officeDocument/2006/relationships/diagramQuickStyle" Target="../diagrams/quickStyle10.xml"/><Relationship Id="rId57" Type="http://schemas.openxmlformats.org/officeDocument/2006/relationships/diagramData" Target="../diagrams/data12.xml"/><Relationship Id="rId10" Type="http://schemas.openxmlformats.org/officeDocument/2006/relationships/diagramColors" Target="../diagrams/colors2.xml"/><Relationship Id="rId31" Type="http://schemas.microsoft.com/office/2007/relationships/diagramDrawing" Target="../diagrams/drawing6.xml"/><Relationship Id="rId44" Type="http://schemas.openxmlformats.org/officeDocument/2006/relationships/diagramQuickStyle" Target="../diagrams/quickStyle9.xml"/><Relationship Id="rId52" Type="http://schemas.openxmlformats.org/officeDocument/2006/relationships/diagramData" Target="../diagrams/data11.xml"/><Relationship Id="rId60" Type="http://schemas.openxmlformats.org/officeDocument/2006/relationships/diagramColors" Target="../diagrams/colors1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C2267B1-FED6-4511-9837-7FB47ADDEC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AutoShape 6">
            <a:extLst>
              <a:ext uri="{FF2B5EF4-FFF2-40B4-BE49-F238E27FC236}">
                <a16:creationId xmlns:a16="http://schemas.microsoft.com/office/drawing/2014/main" id="{3FECB255-D82F-4789-8CA5-4F15EDC725C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24" name="TextBox 23">
            <a:extLst>
              <a:ext uri="{FF2B5EF4-FFF2-40B4-BE49-F238E27FC236}">
                <a16:creationId xmlns:a16="http://schemas.microsoft.com/office/drawing/2014/main" id="{4FEEBB31-41D3-4F4C-A8D7-C981C931CE61}"/>
              </a:ext>
            </a:extLst>
          </p:cNvPr>
          <p:cNvSpPr txBox="1"/>
          <p:nvPr/>
        </p:nvSpPr>
        <p:spPr>
          <a:xfrm>
            <a:off x="129567" y="69800"/>
            <a:ext cx="6969760" cy="1323439"/>
          </a:xfrm>
          <a:prstGeom prst="rect">
            <a:avLst/>
          </a:prstGeom>
          <a:noFill/>
        </p:spPr>
        <p:txBody>
          <a:bodyPr wrap="square" rtlCol="0">
            <a:spAutoFit/>
          </a:bodyPr>
          <a:lstStyle/>
          <a:p>
            <a:pPr algn="ctr"/>
            <a:r>
              <a:rPr lang="en-US" sz="4000" b="1" dirty="0">
                <a:ln w="9525">
                  <a:solidFill>
                    <a:schemeClr val="bg1"/>
                  </a:solidFill>
                  <a:prstDash val="solid"/>
                </a:ln>
                <a:solidFill>
                  <a:srgbClr val="EA4714"/>
                </a:solidFill>
                <a:effectLst>
                  <a:outerShdw blurRad="12700" dist="38100" dir="2700000" algn="tl" rotWithShape="0">
                    <a:schemeClr val="bg1">
                      <a:lumMod val="50000"/>
                    </a:schemeClr>
                  </a:outerShdw>
                </a:effectLst>
                <a:latin typeface="Georgia" panose="02040502050405020303" pitchFamily="18" charset="0"/>
              </a:rPr>
              <a:t>Presentation On</a:t>
            </a:r>
          </a:p>
          <a:p>
            <a:pPr algn="ctr"/>
            <a:r>
              <a:rPr lang="en-US" sz="4000" b="1" dirty="0">
                <a:ln w="13462">
                  <a:solidFill>
                    <a:schemeClr val="bg1"/>
                  </a:solidFill>
                  <a:prstDash val="solid"/>
                </a:ln>
                <a:solidFill>
                  <a:srgbClr val="0070C0"/>
                </a:solidFill>
                <a:effectLst>
                  <a:outerShdw dist="38100" dir="2700000" algn="bl" rotWithShape="0">
                    <a:schemeClr val="accent5"/>
                  </a:outerShdw>
                </a:effectLst>
                <a:latin typeface="Georgia" panose="02040502050405020303" pitchFamily="18" charset="0"/>
              </a:rPr>
              <a:t>Housing: Price Prediction</a:t>
            </a:r>
            <a:endParaRPr lang="en-IN" sz="4000" b="1" dirty="0">
              <a:ln w="13462">
                <a:solidFill>
                  <a:schemeClr val="bg1"/>
                </a:solidFill>
                <a:prstDash val="solid"/>
              </a:ln>
              <a:solidFill>
                <a:srgbClr val="0070C0"/>
              </a:solidFill>
              <a:effectLst>
                <a:outerShdw dist="38100" dir="2700000" algn="bl" rotWithShape="0">
                  <a:schemeClr val="accent5"/>
                </a:outerShdw>
              </a:effectLst>
              <a:latin typeface="Georgia" panose="02040502050405020303" pitchFamily="18" charset="0"/>
            </a:endParaRPr>
          </a:p>
        </p:txBody>
      </p:sp>
      <p:sp>
        <p:nvSpPr>
          <p:cNvPr id="31" name="TextBox 30">
            <a:extLst>
              <a:ext uri="{FF2B5EF4-FFF2-40B4-BE49-F238E27FC236}">
                <a16:creationId xmlns:a16="http://schemas.microsoft.com/office/drawing/2014/main" id="{D0EAE9E9-6A12-4DE5-9328-F65D30DA5EEA}"/>
              </a:ext>
            </a:extLst>
          </p:cNvPr>
          <p:cNvSpPr txBox="1"/>
          <p:nvPr/>
        </p:nvSpPr>
        <p:spPr>
          <a:xfrm>
            <a:off x="6673654" y="4938703"/>
            <a:ext cx="5994400" cy="861774"/>
          </a:xfrm>
          <a:prstGeom prst="rect">
            <a:avLst/>
          </a:prstGeom>
          <a:noFill/>
        </p:spPr>
        <p:txBody>
          <a:bodyPr wrap="square" rtlCol="0">
            <a:spAutoFit/>
          </a:bodyPr>
          <a:lstStyle/>
          <a:p>
            <a:r>
              <a:rPr lang="en-US" sz="2800" dirty="0">
                <a:solidFill>
                  <a:srgbClr val="8F601B"/>
                </a:solidFill>
                <a:latin typeface="Georgia" panose="02040502050405020303" pitchFamily="18" charset="0"/>
              </a:rPr>
              <a:t>Presented By: </a:t>
            </a:r>
            <a:r>
              <a:rPr lang="en-US" sz="3200" dirty="0">
                <a:solidFill>
                  <a:schemeClr val="accent1">
                    <a:lumMod val="50000"/>
                  </a:schemeClr>
                </a:solidFill>
                <a:latin typeface="Georgia" panose="02040502050405020303" pitchFamily="18" charset="0"/>
              </a:rPr>
              <a:t>Ravi Kr. Sharma</a:t>
            </a:r>
            <a:endParaRPr lang="en-IN" sz="3200" dirty="0">
              <a:solidFill>
                <a:schemeClr val="accent1">
                  <a:lumMod val="50000"/>
                </a:schemeClr>
              </a:solidFill>
              <a:latin typeface="Georgia" panose="02040502050405020303" pitchFamily="18" charset="0"/>
            </a:endParaRPr>
          </a:p>
          <a:p>
            <a:endParaRPr lang="en-IN" dirty="0"/>
          </a:p>
        </p:txBody>
      </p:sp>
    </p:spTree>
    <p:extLst>
      <p:ext uri="{BB962C8B-B14F-4D97-AF65-F5344CB8AC3E}">
        <p14:creationId xmlns:p14="http://schemas.microsoft.com/office/powerpoint/2010/main" val="20028580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123F4F3-DDB7-4BA3-A1D3-63770513B120}"/>
              </a:ext>
            </a:extLst>
          </p:cNvPr>
          <p:cNvSpPr txBox="1"/>
          <p:nvPr/>
        </p:nvSpPr>
        <p:spPr>
          <a:xfrm>
            <a:off x="690880" y="477520"/>
            <a:ext cx="10728960" cy="707886"/>
          </a:xfrm>
          <a:prstGeom prst="rect">
            <a:avLst/>
          </a:prstGeom>
          <a:noFill/>
        </p:spPr>
        <p:txBody>
          <a:bodyPr wrap="square" rtlCol="0">
            <a:spAutoFit/>
          </a:bodyPr>
          <a:lstStyle/>
          <a:p>
            <a:r>
              <a:rPr lang="en-US" sz="4000" u="sng" dirty="0">
                <a:solidFill>
                  <a:srgbClr val="C00000"/>
                </a:solidFill>
                <a:effectLst>
                  <a:outerShdw blurRad="38100" dist="38100" dir="2700000" algn="tl">
                    <a:srgbClr val="000000">
                      <a:alpha val="43137"/>
                    </a:srgbClr>
                  </a:outerShdw>
                </a:effectLst>
                <a:latin typeface="Footlight MT Light" panose="0204060206030A020304" pitchFamily="18" charset="0"/>
              </a:rPr>
              <a:t>Exploratory Data Analysis (EDA) Steps</a:t>
            </a:r>
            <a:endParaRPr lang="en-IN" sz="4000"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3" name="TextBox 2">
            <a:extLst>
              <a:ext uri="{FF2B5EF4-FFF2-40B4-BE49-F238E27FC236}">
                <a16:creationId xmlns:a16="http://schemas.microsoft.com/office/drawing/2014/main" id="{8A6F6A09-682B-445F-B127-CF759A29B0D6}"/>
              </a:ext>
            </a:extLst>
          </p:cNvPr>
          <p:cNvSpPr txBox="1"/>
          <p:nvPr/>
        </p:nvSpPr>
        <p:spPr>
          <a:xfrm>
            <a:off x="690880" y="1503680"/>
            <a:ext cx="10728960" cy="3693319"/>
          </a:xfrm>
          <a:prstGeom prst="rect">
            <a:avLst/>
          </a:prstGeom>
          <a:noFill/>
        </p:spPr>
        <p:txBody>
          <a:bodyPr wrap="square" rtlCol="0">
            <a:spAutoFit/>
          </a:bodyPr>
          <a:lstStyle/>
          <a:p>
            <a:pPr marL="342900" indent="-342900" algn="just">
              <a:buFont typeface="Wingdings" panose="05000000000000000000" pitchFamily="2" charset="2"/>
              <a:buChar char="v"/>
            </a:pP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Firstly, I have imported the necessary libraries and imported both train and test datasets which were in csv format. And process both datasets simultaneously.</a:t>
            </a:r>
          </a:p>
          <a:p>
            <a:pPr marL="285750" indent="-285750" algn="just">
              <a:buFont typeface="Wingdings" panose="05000000000000000000" pitchFamily="2" charset="2"/>
              <a:buChar char="v"/>
            </a:pPr>
            <a:endPar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v"/>
            </a:pP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I have done some statistical analysis like checking shape, </a:t>
            </a:r>
            <a:r>
              <a:rPr lang="en-IN" dirty="0" err="1">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nunique</a:t>
            </a: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 column names, data types of the features, info about the features, value counts etc.</a:t>
            </a:r>
          </a:p>
          <a:p>
            <a:pPr marL="285750" indent="-285750" algn="just">
              <a:buFont typeface="Wingdings" panose="05000000000000000000" pitchFamily="2" charset="2"/>
              <a:buChar char="v"/>
            </a:pPr>
            <a:endPar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v"/>
            </a:pP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I have dropped “Id” and “Utilities” columns from both the datasets. </a:t>
            </a:r>
            <a:r>
              <a:rPr lang="en-IN" dirty="0">
                <a:solidFill>
                  <a:schemeClr val="tx1">
                    <a:lumMod val="95000"/>
                    <a:lumOff val="5000"/>
                  </a:schemeClr>
                </a:solidFill>
                <a:latin typeface="Georgia" panose="02040502050405020303" pitchFamily="18" charset="0"/>
                <a:ea typeface="Microsoft Sans Serif" panose="020B0604020202020204" pitchFamily="34" charset="0"/>
                <a:cs typeface="Microsoft Sans Serif" panose="020B0604020202020204" pitchFamily="34" charset="0"/>
              </a:rPr>
              <a:t>Since t</a:t>
            </a: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hey had no significance impact on the prediction.</a:t>
            </a:r>
          </a:p>
          <a:p>
            <a:pPr marL="285750" indent="-285750" algn="just">
              <a:buFont typeface="Wingdings" panose="05000000000000000000" pitchFamily="2" charset="2"/>
              <a:buChar char="v"/>
            </a:pPr>
            <a:endPar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v"/>
            </a:pP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While looking into the value count function I found some of the columns having more than 85% of zero values so, I dropped those columns from both the datasets as they might create skewness which will impact my model.</a:t>
            </a:r>
          </a:p>
          <a:p>
            <a:endParaRPr lang="en-IN" dirty="0"/>
          </a:p>
        </p:txBody>
      </p:sp>
    </p:spTree>
    <p:extLst>
      <p:ext uri="{BB962C8B-B14F-4D97-AF65-F5344CB8AC3E}">
        <p14:creationId xmlns:p14="http://schemas.microsoft.com/office/powerpoint/2010/main" val="1023538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62C5C2A-2E1C-48F2-9B35-9BC09107866A}"/>
              </a:ext>
            </a:extLst>
          </p:cNvPr>
          <p:cNvSpPr txBox="1"/>
          <p:nvPr/>
        </p:nvSpPr>
        <p:spPr>
          <a:xfrm>
            <a:off x="650240" y="1219200"/>
            <a:ext cx="10779760" cy="5078313"/>
          </a:xfrm>
          <a:prstGeom prst="rect">
            <a:avLst/>
          </a:prstGeom>
          <a:noFill/>
        </p:spPr>
        <p:txBody>
          <a:bodyPr wrap="square" rtlCol="0">
            <a:spAutoFit/>
          </a:bodyPr>
          <a:lstStyle/>
          <a:p>
            <a:pPr marL="342900" indent="-342900" algn="just">
              <a:buFont typeface="Wingdings" panose="05000000000000000000" pitchFamily="2" charset="2"/>
              <a:buChar char="v"/>
            </a:pP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I have done some feature extraction as the datasets contained some time variables like </a:t>
            </a:r>
            <a:r>
              <a:rPr lang="en-IN" dirty="0" err="1">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YearBuilt</a:t>
            </a: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 </a:t>
            </a:r>
            <a:r>
              <a:rPr lang="en-IN" dirty="0" err="1">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YearRemodAdd</a:t>
            </a: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 </a:t>
            </a:r>
            <a:r>
              <a:rPr lang="en-IN" dirty="0" err="1">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GarageYrBlt</a:t>
            </a: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 and </a:t>
            </a:r>
            <a:r>
              <a:rPr lang="en-IN" dirty="0" err="1">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YrSold</a:t>
            </a: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 Converting them into age seem more meaningful as they offer more information about the longevity of the features. </a:t>
            </a:r>
            <a:r>
              <a:rPr lang="en-IN" spc="-5"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It is analogous to the fact that, the statement “Mr. X died at the age of 66 years” holds more information for us than the statement “Mr. X died in the year 2019”. </a:t>
            </a: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So, I have extracted age information from the datetime variables by taking the difference in year between the year the house was built and year the house was sold and dropped the year columns.</a:t>
            </a:r>
          </a:p>
          <a:p>
            <a:pPr marL="285750" indent="-285750" algn="just">
              <a:buFont typeface="Wingdings" panose="05000000000000000000" pitchFamily="2" charset="2"/>
              <a:buChar char="v"/>
            </a:pPr>
            <a:endParaRPr lang="en-IN" dirty="0">
              <a:solidFill>
                <a:schemeClr val="tx1">
                  <a:lumMod val="95000"/>
                  <a:lumOff val="5000"/>
                </a:schemeClr>
              </a:solidFill>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v"/>
            </a:pP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I checked the null values and found them in some of the columns. So, I imputed null values present in categorical and numerical columns using mode and mean methods respectively. I found some columns having more than 80% of null values so, I dropped those columns to overcome with the skewness.</a:t>
            </a:r>
          </a:p>
          <a:p>
            <a:pPr marL="285750" indent="-285750" algn="just">
              <a:buFont typeface="Wingdings" panose="05000000000000000000" pitchFamily="2" charset="2"/>
              <a:buChar char="v"/>
            </a:pPr>
            <a:endParaRPr lang="en-IN" dirty="0">
              <a:solidFill>
                <a:schemeClr val="tx1">
                  <a:lumMod val="95000"/>
                  <a:lumOff val="5000"/>
                </a:schemeClr>
              </a:solidFill>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v"/>
            </a:pP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All these steps were performed to both train and test datasets</a:t>
            </a:r>
            <a:r>
              <a:rPr lang="en-IN" dirty="0">
                <a:solidFill>
                  <a:schemeClr val="tx1">
                    <a:lumMod val="95000"/>
                    <a:lumOff val="5000"/>
                  </a:schemeClr>
                </a:solidFill>
                <a:latin typeface="Georgia" panose="02040502050405020303" pitchFamily="18" charset="0"/>
                <a:ea typeface="Microsoft Sans Serif" panose="020B0604020202020204" pitchFamily="34" charset="0"/>
                <a:cs typeface="Microsoft Sans Serif" panose="020B0604020202020204" pitchFamily="34" charset="0"/>
              </a:rPr>
              <a:t> simultaneously.</a:t>
            </a:r>
          </a:p>
          <a:p>
            <a:pPr marL="342900" indent="-342900" algn="just">
              <a:buFont typeface="Wingdings" panose="05000000000000000000" pitchFamily="2" charset="2"/>
              <a:buChar char="v"/>
            </a:pPr>
            <a:endPar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v"/>
            </a:pPr>
            <a:r>
              <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To visualize the data, I have separated </a:t>
            </a:r>
            <a:r>
              <a:rPr lang="en-IN" dirty="0">
                <a:solidFill>
                  <a:schemeClr val="tx1">
                    <a:lumMod val="95000"/>
                    <a:lumOff val="5000"/>
                  </a:schemeClr>
                </a:solidFill>
                <a:latin typeface="Georgia" panose="02040502050405020303" pitchFamily="18" charset="0"/>
                <a:ea typeface="Microsoft Sans Serif" panose="020B0604020202020204" pitchFamily="34" charset="0"/>
                <a:cs typeface="Microsoft Sans Serif" panose="020B0604020202020204" pitchFamily="34" charset="0"/>
              </a:rPr>
              <a:t>categorical and numerical variables based on their types. That is categorical types as Nominal and Ordinal, numerical types as Continuous and Discrete.</a:t>
            </a:r>
            <a:endParaRPr lang="en-IN"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endParaRPr>
          </a:p>
          <a:p>
            <a:endParaRPr lang="en-IN" dirty="0"/>
          </a:p>
        </p:txBody>
      </p:sp>
      <p:sp>
        <p:nvSpPr>
          <p:cNvPr id="4" name="TextBox 3">
            <a:extLst>
              <a:ext uri="{FF2B5EF4-FFF2-40B4-BE49-F238E27FC236}">
                <a16:creationId xmlns:a16="http://schemas.microsoft.com/office/drawing/2014/main" id="{A36C37E2-5C97-42C4-B4FD-210B2E422323}"/>
              </a:ext>
            </a:extLst>
          </p:cNvPr>
          <p:cNvSpPr txBox="1"/>
          <p:nvPr/>
        </p:nvSpPr>
        <p:spPr>
          <a:xfrm>
            <a:off x="650240" y="477520"/>
            <a:ext cx="10779760" cy="584775"/>
          </a:xfrm>
          <a:prstGeom prst="rect">
            <a:avLst/>
          </a:prstGeom>
          <a:noFill/>
        </p:spPr>
        <p:txBody>
          <a:bodyPr wrap="square" rtlCol="0">
            <a:spAutoFit/>
          </a:bodyPr>
          <a:lstStyle/>
          <a:p>
            <a:r>
              <a:rPr lang="en-US" sz="3200" u="sng" dirty="0">
                <a:solidFill>
                  <a:srgbClr val="C00000"/>
                </a:solidFill>
                <a:effectLst>
                  <a:outerShdw blurRad="38100" dist="38100" dir="2700000" algn="tl">
                    <a:srgbClr val="000000">
                      <a:alpha val="43137"/>
                    </a:srgbClr>
                  </a:outerShdw>
                </a:effectLst>
                <a:latin typeface="Footlight MT Light" panose="0204060206030A020304" pitchFamily="18" charset="0"/>
              </a:rPr>
              <a:t>Exploratory Data Analysis (EDA) Steps</a:t>
            </a:r>
            <a:endParaRPr lang="en-IN" sz="3200"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Tree>
    <p:extLst>
      <p:ext uri="{BB962C8B-B14F-4D97-AF65-F5344CB8AC3E}">
        <p14:creationId xmlns:p14="http://schemas.microsoft.com/office/powerpoint/2010/main" val="28113273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FE3ABB-C698-44FA-B752-4AE64EA81E05}"/>
              </a:ext>
            </a:extLst>
          </p:cNvPr>
          <p:cNvSpPr txBox="1"/>
          <p:nvPr/>
        </p:nvSpPr>
        <p:spPr>
          <a:xfrm>
            <a:off x="762000" y="264160"/>
            <a:ext cx="10718800" cy="584775"/>
          </a:xfrm>
          <a:prstGeom prst="rect">
            <a:avLst/>
          </a:prstGeom>
          <a:noFill/>
        </p:spPr>
        <p:txBody>
          <a:bodyPr wrap="square" rtlCol="0">
            <a:spAutoFit/>
          </a:bodyPr>
          <a:lstStyle/>
          <a:p>
            <a:pPr algn="ctr"/>
            <a:r>
              <a:rPr lang="en-IN" sz="3200" b="1" dirty="0">
                <a:solidFill>
                  <a:srgbClr val="224B88"/>
                </a:solidFill>
                <a:effectLst>
                  <a:outerShdw blurRad="38100" dist="38100" dir="2700000" algn="tl">
                    <a:srgbClr val="000000">
                      <a:alpha val="43137"/>
                    </a:srgbClr>
                  </a:outerShdw>
                </a:effectLst>
                <a:latin typeface="Footlight MT Light" panose="0204060206030A020304" pitchFamily="18" charset="0"/>
                <a:ea typeface="Times New Roman" panose="02020603050405020304" pitchFamily="18" charset="0"/>
              </a:rPr>
              <a:t>Visualizing Continuous Variables vs Sale Price</a:t>
            </a:r>
          </a:p>
        </p:txBody>
      </p:sp>
      <p:pic>
        <p:nvPicPr>
          <p:cNvPr id="4098" name="Picture 2">
            <a:extLst>
              <a:ext uri="{FF2B5EF4-FFF2-40B4-BE49-F238E27FC236}">
                <a16:creationId xmlns:a16="http://schemas.microsoft.com/office/drawing/2014/main" id="{09884122-3BF9-4484-9CE9-CDB2079D04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6960" y="1133415"/>
            <a:ext cx="9956800" cy="537914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40296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05EAF8B-7E43-4DA1-9C68-86C72BB97D85}"/>
              </a:ext>
            </a:extLst>
          </p:cNvPr>
          <p:cNvSpPr txBox="1"/>
          <p:nvPr/>
        </p:nvSpPr>
        <p:spPr>
          <a:xfrm>
            <a:off x="873760" y="558800"/>
            <a:ext cx="10444480" cy="707886"/>
          </a:xfrm>
          <a:prstGeom prst="rect">
            <a:avLst/>
          </a:prstGeom>
          <a:noFill/>
        </p:spPr>
        <p:txBody>
          <a:bodyPr wrap="square" rtlCol="0">
            <a:spAutoFit/>
          </a:bodyPr>
          <a:lstStyle/>
          <a:p>
            <a:r>
              <a:rPr lang="en-US" sz="4000" b="1" dirty="0">
                <a:solidFill>
                  <a:srgbClr val="C00000"/>
                </a:solidFill>
                <a:effectLst>
                  <a:outerShdw blurRad="38100" dist="38100" dir="2700000" algn="tl">
                    <a:srgbClr val="000000">
                      <a:alpha val="43137"/>
                    </a:srgbClr>
                  </a:outerShdw>
                </a:effectLst>
                <a:latin typeface="Footlight MT Light" panose="0204060206030A020304" pitchFamily="18" charset="0"/>
              </a:rPr>
              <a:t>Observations from the above graphs:</a:t>
            </a:r>
            <a:endParaRPr lang="en-IN" sz="4000" b="1"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3" name="TextBox 2">
            <a:extLst>
              <a:ext uri="{FF2B5EF4-FFF2-40B4-BE49-F238E27FC236}">
                <a16:creationId xmlns:a16="http://schemas.microsoft.com/office/drawing/2014/main" id="{FC8A8033-6FE2-49FC-BFEB-8EC36F8494BC}"/>
              </a:ext>
            </a:extLst>
          </p:cNvPr>
          <p:cNvSpPr txBox="1"/>
          <p:nvPr/>
        </p:nvSpPr>
        <p:spPr>
          <a:xfrm>
            <a:off x="873760" y="1666240"/>
            <a:ext cx="10444480" cy="4679486"/>
          </a:xfrm>
          <a:prstGeom prst="rect">
            <a:avLst/>
          </a:prstGeom>
          <a:noFill/>
        </p:spPr>
        <p:txBody>
          <a:bodyPr wrap="square" rtlCol="0">
            <a:spAutoFit/>
          </a:bodyPr>
          <a:lstStyle/>
          <a:p>
            <a:pPr marL="342900" lvl="0" indent="-342900" algn="just">
              <a:lnSpc>
                <a:spcPct val="107000"/>
              </a:lnSpc>
              <a:buFont typeface="Wingdings" panose="05000000000000000000" pitchFamily="2" charset="2"/>
              <a:buChar char="q"/>
            </a:pPr>
            <a:r>
              <a:rPr lang="en-IN" sz="2000" b="1"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SalePrice</a:t>
            </a:r>
            <a:r>
              <a:rPr lang="en-IN" sz="2000" b="1"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vs </a:t>
            </a:r>
            <a:r>
              <a:rPr lang="en-IN" sz="2000" b="1"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LotFrontage</a:t>
            </a:r>
            <a:r>
              <a:rPr lang="en-IN" sz="2000" b="1"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a:t>
            </a:r>
            <a:r>
              <a:rPr lang="en-IN" sz="200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From the plot we can observe there is no much linear relation between the label and feature. If the linear feet of street connected to property is more, the sale price is also high.</a:t>
            </a:r>
          </a:p>
          <a:p>
            <a:pPr marL="285750" lvl="0" indent="-285750" algn="just">
              <a:lnSpc>
                <a:spcPct val="107000"/>
              </a:lnSpc>
              <a:buFont typeface="Wingdings" panose="05000000000000000000" pitchFamily="2" charset="2"/>
              <a:buChar char="q"/>
            </a:pPr>
            <a:endParaRPr lang="en-IN" sz="2000" dirty="0">
              <a:effectLst/>
              <a:latin typeface="Franklin Gothic Medium" panose="020B0603020102020204" pitchFamily="34" charset="0"/>
              <a:ea typeface="Microsoft Sans Serif" panose="020B0604020202020204" pitchFamily="34" charset="0"/>
              <a:cs typeface="Microsoft Sans Serif" panose="020B0604020202020204" pitchFamily="34" charset="0"/>
            </a:endParaRPr>
          </a:p>
          <a:p>
            <a:pPr marL="342900" lvl="0" indent="-342900" algn="just">
              <a:lnSpc>
                <a:spcPct val="107000"/>
              </a:lnSpc>
              <a:buFont typeface="Wingdings" panose="05000000000000000000" pitchFamily="2" charset="2"/>
              <a:buChar char="q"/>
            </a:pPr>
            <a:r>
              <a:rPr lang="en-IN" sz="2000" b="1"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SalePrice</a:t>
            </a:r>
            <a:r>
              <a:rPr lang="en-IN" sz="2000" b="1"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vs </a:t>
            </a:r>
            <a:r>
              <a:rPr lang="en-IN" sz="2000" b="1"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LotArea</a:t>
            </a:r>
            <a:r>
              <a:rPr lang="en-IN" sz="2000" b="1"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a:t>
            </a:r>
            <a:r>
              <a:rPr lang="en-IN" sz="200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There is weakly positive linear relation between the label and feature. But the sale price is high when lot size has around 20000 square feet area. Also as the lot size increases the price is also increasing moderately.</a:t>
            </a:r>
          </a:p>
          <a:p>
            <a:pPr marL="285750" lvl="0" indent="-285750" algn="just">
              <a:lnSpc>
                <a:spcPct val="107000"/>
              </a:lnSpc>
              <a:buFont typeface="Wingdings" panose="05000000000000000000" pitchFamily="2" charset="2"/>
              <a:buChar char="q"/>
            </a:pPr>
            <a:endParaRPr lang="en-IN" sz="2000" dirty="0">
              <a:effectLst/>
              <a:latin typeface="Franklin Gothic Medium" panose="020B0603020102020204" pitchFamily="34" charset="0"/>
              <a:ea typeface="Microsoft Sans Serif" panose="020B0604020202020204" pitchFamily="34" charset="0"/>
              <a:cs typeface="Microsoft Sans Serif" panose="020B0604020202020204" pitchFamily="34" charset="0"/>
            </a:endParaRPr>
          </a:p>
          <a:p>
            <a:pPr marL="342900" lvl="0" indent="-342900" algn="just">
              <a:lnSpc>
                <a:spcPct val="107000"/>
              </a:lnSpc>
              <a:buFont typeface="Wingdings" panose="05000000000000000000" pitchFamily="2" charset="2"/>
              <a:buChar char="q"/>
            </a:pPr>
            <a:r>
              <a:rPr lang="en-IN" sz="2000" b="1"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SalePrice</a:t>
            </a:r>
            <a:r>
              <a:rPr lang="en-IN" sz="2000" b="1"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vs </a:t>
            </a:r>
            <a:r>
              <a:rPr lang="en-IN" sz="2000" b="1"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MasVnrArea</a:t>
            </a:r>
            <a:r>
              <a:rPr lang="en-IN" sz="2000" b="1"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a:t>
            </a:r>
            <a:r>
              <a:rPr lang="en-IN" sz="200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There is bit positive linear relation between feature and target. Also the sale price is high when Masonry veneer area has around 50-400 square feet. So as the Masonry veneer area in square feet increases sale price is also increasing.</a:t>
            </a:r>
          </a:p>
          <a:p>
            <a:pPr marL="285750" lvl="0" indent="-285750" algn="just">
              <a:lnSpc>
                <a:spcPct val="107000"/>
              </a:lnSpc>
              <a:buFont typeface="Wingdings" panose="05000000000000000000" pitchFamily="2" charset="2"/>
              <a:buChar char="q"/>
            </a:pPr>
            <a:endParaRPr lang="en-IN" sz="2000" dirty="0">
              <a:effectLst/>
              <a:latin typeface="Franklin Gothic Medium" panose="020B0603020102020204" pitchFamily="34" charset="0"/>
              <a:ea typeface="Microsoft Sans Serif" panose="020B0604020202020204" pitchFamily="34" charset="0"/>
              <a:cs typeface="Microsoft Sans Serif" panose="020B0604020202020204" pitchFamily="34" charset="0"/>
            </a:endParaRPr>
          </a:p>
          <a:p>
            <a:pPr marL="342900" lvl="0" indent="-342900" algn="just">
              <a:lnSpc>
                <a:spcPct val="107000"/>
              </a:lnSpc>
              <a:spcAft>
                <a:spcPts val="800"/>
              </a:spcAft>
              <a:buFont typeface="Wingdings" panose="05000000000000000000" pitchFamily="2" charset="2"/>
              <a:buChar char="q"/>
            </a:pPr>
            <a:r>
              <a:rPr lang="en-IN" sz="2000" b="1"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SalePrice</a:t>
            </a:r>
            <a:r>
              <a:rPr lang="en-IN" sz="2000" b="1"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vs </a:t>
            </a:r>
            <a:r>
              <a:rPr lang="en-IN" sz="2000" b="1"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WoodDeckSF</a:t>
            </a:r>
            <a:r>
              <a:rPr lang="en-IN" sz="2000" b="1"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a:t>
            </a:r>
            <a:r>
              <a:rPr lang="en-IN" sz="200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There is weakly positive linear relation between the feature and target. As the Wood deck area increases, sale price is also increases.</a:t>
            </a:r>
            <a:endParaRPr lang="en-IN" sz="2000" dirty="0">
              <a:effectLst/>
              <a:latin typeface="Franklin Gothic Medium" panose="020B0603020102020204" pitchFamily="34" charset="0"/>
              <a:ea typeface="Microsoft Sans Serif" panose="020B0604020202020204" pitchFamily="34" charset="0"/>
              <a:cs typeface="Microsoft Sans Serif" panose="020B0604020202020204" pitchFamily="34" charset="0"/>
            </a:endParaRPr>
          </a:p>
        </p:txBody>
      </p:sp>
    </p:spTree>
    <p:extLst>
      <p:ext uri="{BB962C8B-B14F-4D97-AF65-F5344CB8AC3E}">
        <p14:creationId xmlns:p14="http://schemas.microsoft.com/office/powerpoint/2010/main" val="2575994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CF776A-3C4C-4122-8F9E-4EEC31DDEF3E}"/>
              </a:ext>
            </a:extLst>
          </p:cNvPr>
          <p:cNvSpPr txBox="1"/>
          <p:nvPr/>
        </p:nvSpPr>
        <p:spPr>
          <a:xfrm>
            <a:off x="650240" y="182880"/>
            <a:ext cx="10820400" cy="646331"/>
          </a:xfrm>
          <a:prstGeom prst="rect">
            <a:avLst/>
          </a:prstGeom>
          <a:noFill/>
        </p:spPr>
        <p:txBody>
          <a:bodyPr wrap="square" rtlCol="0">
            <a:spAutoFit/>
          </a:bodyPr>
          <a:lstStyle/>
          <a:p>
            <a:pPr algn="ctr"/>
            <a:r>
              <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a typeface="Times New Roman" panose="02020603050405020304" pitchFamily="18" charset="0"/>
              </a:rPr>
              <a:t>Visualizing Continuous Variables vs Sale Price</a:t>
            </a:r>
          </a:p>
        </p:txBody>
      </p:sp>
      <p:pic>
        <p:nvPicPr>
          <p:cNvPr id="5122" name="Picture 2">
            <a:extLst>
              <a:ext uri="{FF2B5EF4-FFF2-40B4-BE49-F238E27FC236}">
                <a16:creationId xmlns:a16="http://schemas.microsoft.com/office/drawing/2014/main" id="{8EA2D2FE-64F2-4DFB-8221-6405B34792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7601" y="1031814"/>
            <a:ext cx="9855200" cy="5460425"/>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68380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024873A-F1E1-4409-A383-96E1B5ECCBE4}"/>
              </a:ext>
            </a:extLst>
          </p:cNvPr>
          <p:cNvSpPr txBox="1"/>
          <p:nvPr/>
        </p:nvSpPr>
        <p:spPr>
          <a:xfrm>
            <a:off x="843280" y="650240"/>
            <a:ext cx="10505440"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Observations:</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5" name="TextBox 4">
            <a:extLst>
              <a:ext uri="{FF2B5EF4-FFF2-40B4-BE49-F238E27FC236}">
                <a16:creationId xmlns:a16="http://schemas.microsoft.com/office/drawing/2014/main" id="{0412FCC6-07C2-4BE7-B2B3-5F7D051F5905}"/>
              </a:ext>
            </a:extLst>
          </p:cNvPr>
          <p:cNvSpPr txBox="1"/>
          <p:nvPr/>
        </p:nvSpPr>
        <p:spPr>
          <a:xfrm>
            <a:off x="843280" y="1503680"/>
            <a:ext cx="10505440" cy="4401205"/>
          </a:xfrm>
          <a:prstGeom prst="rect">
            <a:avLst/>
          </a:prstGeom>
          <a:noFill/>
        </p:spPr>
        <p:txBody>
          <a:bodyPr wrap="square" rtlCol="0">
            <a:spAutoFit/>
          </a:bodyPr>
          <a:lstStyle/>
          <a:p>
            <a:pPr marL="285750" indent="-285750" algn="just">
              <a:buFont typeface="Wingdings" panose="05000000000000000000" pitchFamily="2" charset="2"/>
              <a:buChar char="v"/>
            </a:pPr>
            <a:r>
              <a:rPr lang="en-US" sz="2000" b="1" i="0"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SalePrice</a:t>
            </a:r>
            <a:r>
              <a:rPr lang="en-US" sz="2000" b="1"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vs BsmtFinSF1:</a:t>
            </a:r>
            <a:r>
              <a:rPr lang="en-US" sz="2000"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There is weakly positive linear relation between feature and label. The sale price is high that is 100000-300000 when basement square feet lie </a:t>
            </a:r>
            <a:r>
              <a:rPr lang="en-US" sz="2000" i="0"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upto</a:t>
            </a:r>
            <a:r>
              <a:rPr lang="en-US" sz="2000"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1500 square feet. So as the type 1 basement finished square feet increases, sale price is also increases.</a:t>
            </a:r>
          </a:p>
          <a:p>
            <a:pPr marL="285750" indent="-285750" algn="just">
              <a:buFont typeface="Wingdings" panose="05000000000000000000" pitchFamily="2" charset="2"/>
              <a:buChar char="v"/>
            </a:pPr>
            <a:endParaRPr lang="en-US" sz="2000"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endParaRPr>
          </a:p>
          <a:p>
            <a:pPr marL="285750" indent="-285750" algn="just">
              <a:buFont typeface="Wingdings" panose="05000000000000000000" pitchFamily="2" charset="2"/>
              <a:buChar char="v"/>
            </a:pPr>
            <a:r>
              <a:rPr lang="en-US" sz="2000" b="1" i="0"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SalePrice</a:t>
            </a:r>
            <a:r>
              <a:rPr lang="en-US" sz="2000" b="1"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vs </a:t>
            </a:r>
            <a:r>
              <a:rPr lang="en-US" sz="2000" b="1" i="0"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BsmtUnfSF</a:t>
            </a:r>
            <a:r>
              <a:rPr lang="en-US" sz="2000" b="1"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a:t>
            </a:r>
            <a:r>
              <a:rPr lang="en-US" sz="2000"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There is positive linear relation between the target and </a:t>
            </a:r>
            <a:r>
              <a:rPr lang="en-US" sz="2000" i="0"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BsmtUnfSF</a:t>
            </a:r>
            <a:r>
              <a:rPr lang="en-US" sz="2000"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When the unfinished basement area is below 1000 square feet, the sale price is high.</a:t>
            </a:r>
          </a:p>
          <a:p>
            <a:pPr marL="285750" indent="-285750" algn="just">
              <a:buFont typeface="Wingdings" panose="05000000000000000000" pitchFamily="2" charset="2"/>
              <a:buChar char="v"/>
            </a:pPr>
            <a:endParaRPr lang="en-US" sz="2000"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endParaRPr>
          </a:p>
          <a:p>
            <a:pPr marL="285750" indent="-285750" algn="just">
              <a:buFont typeface="Wingdings" panose="05000000000000000000" pitchFamily="2" charset="2"/>
              <a:buChar char="v"/>
            </a:pPr>
            <a:r>
              <a:rPr lang="en-US" sz="2000" b="1" i="0"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SalePrice</a:t>
            </a:r>
            <a:r>
              <a:rPr lang="en-US" sz="2000" b="1"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vs </a:t>
            </a:r>
            <a:r>
              <a:rPr lang="en-US" sz="2000" b="1" i="0"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TotalBsmtSF</a:t>
            </a:r>
            <a:r>
              <a:rPr lang="en-US" sz="2000" b="1"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a:t>
            </a:r>
            <a:r>
              <a:rPr lang="en-US" sz="2000"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There is positive linear relation between sale price </a:t>
            </a:r>
            <a:r>
              <a:rPr lang="en-US" sz="2000" i="0"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nad</a:t>
            </a:r>
            <a:r>
              <a:rPr lang="en-US" sz="2000"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a:t>
            </a:r>
            <a:r>
              <a:rPr lang="en-US" sz="2000" i="0"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TotalBsmtSF</a:t>
            </a:r>
            <a:r>
              <a:rPr lang="en-US" sz="2000"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As total basement area increases, sale price also increases.</a:t>
            </a:r>
          </a:p>
          <a:p>
            <a:pPr marL="285750" indent="-285750" algn="just">
              <a:buFont typeface="Wingdings" panose="05000000000000000000" pitchFamily="2" charset="2"/>
              <a:buChar char="v"/>
            </a:pPr>
            <a:endParaRPr lang="en-US" sz="2000"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endParaRPr>
          </a:p>
          <a:p>
            <a:pPr marL="285750" indent="-285750" algn="just">
              <a:buFont typeface="Wingdings" panose="05000000000000000000" pitchFamily="2" charset="2"/>
              <a:buChar char="v"/>
            </a:pPr>
            <a:r>
              <a:rPr lang="en-US" sz="2000" b="1" i="0"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SalePrice</a:t>
            </a:r>
            <a:r>
              <a:rPr lang="en-US" sz="2000" b="1"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vs </a:t>
            </a:r>
            <a:r>
              <a:rPr lang="en-US" sz="2000" b="1" i="0" dirty="0" err="1">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OpenPorchSF</a:t>
            </a:r>
            <a:r>
              <a:rPr lang="en-US" sz="2000" b="1"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a:t>
            </a:r>
            <a:r>
              <a:rPr lang="en-US" sz="2000" i="0" dirty="0">
                <a:solidFill>
                  <a:srgbClr val="000000"/>
                </a:solidFill>
                <a:effectLst/>
                <a:latin typeface="Franklin Gothic Medium" panose="020B0603020102020204" pitchFamily="34" charset="0"/>
                <a:ea typeface="Microsoft Sans Serif" panose="020B0604020202020204" pitchFamily="34" charset="0"/>
                <a:cs typeface="Microsoft Sans Serif" panose="020B0604020202020204" pitchFamily="34" charset="0"/>
              </a:rPr>
              <a:t> There is a linear relation between the label and feature. The sale price is high when Open porch area is below 200 sf. Here also as the Open porch area increases, sale price is also increases.</a:t>
            </a:r>
          </a:p>
        </p:txBody>
      </p:sp>
    </p:spTree>
    <p:extLst>
      <p:ext uri="{BB962C8B-B14F-4D97-AF65-F5344CB8AC3E}">
        <p14:creationId xmlns:p14="http://schemas.microsoft.com/office/powerpoint/2010/main" val="5974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EE342A-F899-492C-8FCE-2785B5DB212C}"/>
              </a:ext>
            </a:extLst>
          </p:cNvPr>
          <p:cNvSpPr txBox="1"/>
          <p:nvPr/>
        </p:nvSpPr>
        <p:spPr>
          <a:xfrm>
            <a:off x="690880" y="155986"/>
            <a:ext cx="10810240" cy="646331"/>
          </a:xfrm>
          <a:prstGeom prst="rect">
            <a:avLst/>
          </a:prstGeom>
          <a:noFill/>
        </p:spPr>
        <p:txBody>
          <a:bodyPr wrap="square" rtlCol="0">
            <a:spAutoFit/>
          </a:bodyPr>
          <a:lstStyle/>
          <a:p>
            <a:pPr algn="ctr"/>
            <a:r>
              <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a typeface="Times New Roman" panose="02020603050405020304" pitchFamily="18" charset="0"/>
              </a:rPr>
              <a:t>Visualizing Continuous Variables vs Sale Price</a:t>
            </a:r>
          </a:p>
        </p:txBody>
      </p:sp>
      <p:pic>
        <p:nvPicPr>
          <p:cNvPr id="6146" name="Picture 2">
            <a:extLst>
              <a:ext uri="{FF2B5EF4-FFF2-40B4-BE49-F238E27FC236}">
                <a16:creationId xmlns:a16="http://schemas.microsoft.com/office/drawing/2014/main" id="{999D15A6-5A8F-4943-83C2-E5BB422AE5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3320" y="1036320"/>
            <a:ext cx="9865359" cy="546608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206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4EC8CBA-A799-4796-9C9D-1D9C35FE24CB}"/>
              </a:ext>
            </a:extLst>
          </p:cNvPr>
          <p:cNvSpPr txBox="1"/>
          <p:nvPr/>
        </p:nvSpPr>
        <p:spPr>
          <a:xfrm>
            <a:off x="812800" y="477520"/>
            <a:ext cx="10566400"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Observations:</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3" name="TextBox 2">
            <a:extLst>
              <a:ext uri="{FF2B5EF4-FFF2-40B4-BE49-F238E27FC236}">
                <a16:creationId xmlns:a16="http://schemas.microsoft.com/office/drawing/2014/main" id="{E3254A43-CC5B-4341-8E01-DB3F90D281D2}"/>
              </a:ext>
            </a:extLst>
          </p:cNvPr>
          <p:cNvSpPr txBox="1"/>
          <p:nvPr/>
        </p:nvSpPr>
        <p:spPr>
          <a:xfrm>
            <a:off x="812800" y="1442720"/>
            <a:ext cx="10535920" cy="4678204"/>
          </a:xfrm>
          <a:prstGeom prst="rect">
            <a:avLst/>
          </a:prstGeom>
          <a:noFill/>
        </p:spPr>
        <p:txBody>
          <a:bodyPr wrap="square" rtlCol="0">
            <a:spAutoFit/>
          </a:bodyPr>
          <a:lstStyle/>
          <a:p>
            <a:pPr marL="342900" indent="-342900" algn="just">
              <a:buFont typeface="Wingdings" panose="05000000000000000000" pitchFamily="2" charset="2"/>
              <a:buChar char="ü"/>
            </a:pPr>
            <a:r>
              <a:rPr lang="en-US" sz="2000" b="1" i="0" dirty="0" err="1">
                <a:solidFill>
                  <a:srgbClr val="000000"/>
                </a:solidFill>
                <a:latin typeface="Franklin Gothic Medium" panose="020B0603020102020204" pitchFamily="34" charset="0"/>
              </a:rPr>
              <a:t>SalePrice</a:t>
            </a:r>
            <a:r>
              <a:rPr lang="en-US" sz="2000" b="1" i="0" dirty="0">
                <a:solidFill>
                  <a:srgbClr val="000000"/>
                </a:solidFill>
                <a:latin typeface="Franklin Gothic Medium" panose="020B0603020102020204" pitchFamily="34" charset="0"/>
              </a:rPr>
              <a:t> vs 1stFlrSF:</a:t>
            </a:r>
            <a:r>
              <a:rPr lang="en-US" sz="2000" b="0" i="0" dirty="0">
                <a:solidFill>
                  <a:srgbClr val="000000"/>
                </a:solidFill>
                <a:latin typeface="Franklin Gothic Medium" panose="020B0603020102020204" pitchFamily="34" charset="0"/>
              </a:rPr>
              <a:t> There is a linear relation between the label and feature. As we can observe in the plot, the sale price is high when the first floor area lies between 500-2000 square feet. So as the 1st floor area increases, sales price also increases moderately.</a:t>
            </a:r>
          </a:p>
          <a:p>
            <a:pPr algn="just"/>
            <a:endParaRPr lang="en-US" sz="2000" b="0" i="0" dirty="0">
              <a:solidFill>
                <a:srgbClr val="000000"/>
              </a:solidFill>
              <a:latin typeface="Franklin Gothic Medium" panose="020B0603020102020204" pitchFamily="34" charset="0"/>
            </a:endParaRPr>
          </a:p>
          <a:p>
            <a:pPr marL="342900" indent="-342900" algn="just">
              <a:buFont typeface="Wingdings" panose="05000000000000000000" pitchFamily="2" charset="2"/>
              <a:buChar char="ü"/>
            </a:pPr>
            <a:r>
              <a:rPr lang="en-US" sz="2000" b="1" i="0" dirty="0" err="1">
                <a:solidFill>
                  <a:srgbClr val="000000"/>
                </a:solidFill>
                <a:latin typeface="Franklin Gothic Medium" panose="020B0603020102020204" pitchFamily="34" charset="0"/>
              </a:rPr>
              <a:t>SalePrice</a:t>
            </a:r>
            <a:r>
              <a:rPr lang="en-US" sz="2000" b="1" i="0" dirty="0">
                <a:solidFill>
                  <a:srgbClr val="000000"/>
                </a:solidFill>
                <a:latin typeface="Franklin Gothic Medium" panose="020B0603020102020204" pitchFamily="34" charset="0"/>
              </a:rPr>
              <a:t> vs 2ndFlrSF:</a:t>
            </a:r>
            <a:r>
              <a:rPr lang="en-US" sz="2000" b="0" i="0" dirty="0">
                <a:solidFill>
                  <a:srgbClr val="000000"/>
                </a:solidFill>
                <a:latin typeface="Franklin Gothic Medium" panose="020B0603020102020204" pitchFamily="34" charset="0"/>
              </a:rPr>
              <a:t> There is a positive correlation between </a:t>
            </a:r>
            <a:r>
              <a:rPr lang="en-US" sz="2000" b="0" i="0" dirty="0" err="1">
                <a:solidFill>
                  <a:srgbClr val="000000"/>
                </a:solidFill>
                <a:latin typeface="Franklin Gothic Medium" panose="020B0603020102020204" pitchFamily="34" charset="0"/>
              </a:rPr>
              <a:t>SalePrice</a:t>
            </a:r>
            <a:r>
              <a:rPr lang="en-US" sz="2000" b="0" i="0" dirty="0">
                <a:solidFill>
                  <a:srgbClr val="000000"/>
                </a:solidFill>
                <a:latin typeface="Franklin Gothic Medium" panose="020B0603020102020204" pitchFamily="34" charset="0"/>
              </a:rPr>
              <a:t> and 2ndFlrSF. So it is obvious that the sale price increases based on the floors.</a:t>
            </a:r>
          </a:p>
          <a:p>
            <a:pPr algn="just"/>
            <a:endParaRPr lang="en-US" sz="2000" b="0" i="0" dirty="0">
              <a:solidFill>
                <a:srgbClr val="000000"/>
              </a:solidFill>
              <a:latin typeface="Franklin Gothic Medium" panose="020B0603020102020204" pitchFamily="34" charset="0"/>
            </a:endParaRPr>
          </a:p>
          <a:p>
            <a:pPr marL="342900" indent="-342900" algn="just">
              <a:buFont typeface="Wingdings" panose="05000000000000000000" pitchFamily="2" charset="2"/>
              <a:buChar char="ü"/>
            </a:pPr>
            <a:r>
              <a:rPr lang="en-US" sz="2000" b="1" i="0" dirty="0" err="1">
                <a:solidFill>
                  <a:srgbClr val="000000"/>
                </a:solidFill>
                <a:latin typeface="Franklin Gothic Medium" panose="020B0603020102020204" pitchFamily="34" charset="0"/>
              </a:rPr>
              <a:t>SalePrice</a:t>
            </a:r>
            <a:r>
              <a:rPr lang="en-US" sz="2000" b="1" i="0" dirty="0">
                <a:solidFill>
                  <a:srgbClr val="000000"/>
                </a:solidFill>
                <a:latin typeface="Franklin Gothic Medium" panose="020B0603020102020204" pitchFamily="34" charset="0"/>
              </a:rPr>
              <a:t> vs </a:t>
            </a:r>
            <a:r>
              <a:rPr lang="en-US" sz="2000" b="1" i="0" dirty="0" err="1">
                <a:solidFill>
                  <a:srgbClr val="000000"/>
                </a:solidFill>
                <a:latin typeface="Franklin Gothic Medium" panose="020B0603020102020204" pitchFamily="34" charset="0"/>
              </a:rPr>
              <a:t>GrLivArea</a:t>
            </a:r>
            <a:r>
              <a:rPr lang="en-US" sz="2000" b="1" i="0" dirty="0">
                <a:solidFill>
                  <a:srgbClr val="000000"/>
                </a:solidFill>
                <a:latin typeface="Franklin Gothic Medium" panose="020B0603020102020204" pitchFamily="34" charset="0"/>
              </a:rPr>
              <a:t>:</a:t>
            </a:r>
            <a:r>
              <a:rPr lang="en-US" sz="2000" b="0" i="0" dirty="0">
                <a:solidFill>
                  <a:srgbClr val="000000"/>
                </a:solidFill>
                <a:latin typeface="Franklin Gothic Medium" panose="020B0603020102020204" pitchFamily="34" charset="0"/>
              </a:rPr>
              <a:t> Most of the houses have above grade living area. There is a positive correlation between the label and feature. Here as the above grade living area increases, sale price also increases.</a:t>
            </a:r>
          </a:p>
          <a:p>
            <a:pPr algn="just"/>
            <a:endParaRPr lang="en-US" sz="2000" b="0" i="0" dirty="0">
              <a:solidFill>
                <a:srgbClr val="000000"/>
              </a:solidFill>
              <a:latin typeface="Franklin Gothic Medium" panose="020B0603020102020204" pitchFamily="34" charset="0"/>
            </a:endParaRPr>
          </a:p>
          <a:p>
            <a:pPr marL="342900" indent="-342900" algn="just">
              <a:buFont typeface="Wingdings" panose="05000000000000000000" pitchFamily="2" charset="2"/>
              <a:buChar char="ü"/>
            </a:pPr>
            <a:r>
              <a:rPr lang="en-US" sz="2000" b="1" i="0" dirty="0" err="1">
                <a:solidFill>
                  <a:srgbClr val="000000"/>
                </a:solidFill>
                <a:latin typeface="Franklin Gothic Medium" panose="020B0603020102020204" pitchFamily="34" charset="0"/>
              </a:rPr>
              <a:t>SalePrice</a:t>
            </a:r>
            <a:r>
              <a:rPr lang="en-US" sz="2000" b="1" i="0" dirty="0">
                <a:solidFill>
                  <a:srgbClr val="000000"/>
                </a:solidFill>
                <a:latin typeface="Franklin Gothic Medium" panose="020B0603020102020204" pitchFamily="34" charset="0"/>
              </a:rPr>
              <a:t> vs </a:t>
            </a:r>
            <a:r>
              <a:rPr lang="en-US" sz="2000" b="1" i="0" dirty="0" err="1">
                <a:solidFill>
                  <a:srgbClr val="000000"/>
                </a:solidFill>
                <a:latin typeface="Franklin Gothic Medium" panose="020B0603020102020204" pitchFamily="34" charset="0"/>
              </a:rPr>
              <a:t>GarageArea</a:t>
            </a:r>
            <a:r>
              <a:rPr lang="en-US" sz="2000" b="1" i="0" dirty="0">
                <a:solidFill>
                  <a:srgbClr val="000000"/>
                </a:solidFill>
                <a:latin typeface="Franklin Gothic Medium" panose="020B0603020102020204" pitchFamily="34" charset="0"/>
              </a:rPr>
              <a:t>:</a:t>
            </a:r>
            <a:r>
              <a:rPr lang="en-US" sz="2000" b="0" i="0" dirty="0">
                <a:solidFill>
                  <a:srgbClr val="000000"/>
                </a:solidFill>
                <a:latin typeface="Franklin Gothic Medium" panose="020B0603020102020204" pitchFamily="34" charset="0"/>
              </a:rPr>
              <a:t> Similar to 2nd floor sf, here also positive linear relation between the label and feature. As size of garage area increases, sale price also increases. The sale price is high when size of garage area is </a:t>
            </a:r>
            <a:r>
              <a:rPr lang="en-US" sz="2000" b="0" i="0" dirty="0" err="1">
                <a:solidFill>
                  <a:srgbClr val="000000"/>
                </a:solidFill>
                <a:latin typeface="Franklin Gothic Medium" panose="020B0603020102020204" pitchFamily="34" charset="0"/>
              </a:rPr>
              <a:t>beween</a:t>
            </a:r>
            <a:r>
              <a:rPr lang="en-US" sz="2000" b="0" i="0" dirty="0">
                <a:solidFill>
                  <a:srgbClr val="000000"/>
                </a:solidFill>
                <a:latin typeface="Franklin Gothic Medium" panose="020B0603020102020204" pitchFamily="34" charset="0"/>
              </a:rPr>
              <a:t> 200-800 square feet.</a:t>
            </a:r>
          </a:p>
          <a:p>
            <a:endParaRPr lang="en-IN" dirty="0"/>
          </a:p>
        </p:txBody>
      </p:sp>
    </p:spTree>
    <p:extLst>
      <p:ext uri="{BB962C8B-B14F-4D97-AF65-F5344CB8AC3E}">
        <p14:creationId xmlns:p14="http://schemas.microsoft.com/office/powerpoint/2010/main" val="10647124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5C032C-0480-4CF4-9464-5F56319121E4}"/>
              </a:ext>
            </a:extLst>
          </p:cNvPr>
          <p:cNvSpPr txBox="1"/>
          <p:nvPr/>
        </p:nvSpPr>
        <p:spPr>
          <a:xfrm>
            <a:off x="812800" y="193040"/>
            <a:ext cx="10541000" cy="646331"/>
          </a:xfrm>
          <a:prstGeom prst="rect">
            <a:avLst/>
          </a:prstGeom>
          <a:noFill/>
        </p:spPr>
        <p:txBody>
          <a:bodyPr wrap="square" rtlCol="0">
            <a:spAutoFit/>
          </a:bodyPr>
          <a:lstStyle/>
          <a:p>
            <a:pPr algn="ctr"/>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Visualizing Continuous Variables vs Sale Price</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pic>
        <p:nvPicPr>
          <p:cNvPr id="7170" name="Picture 2">
            <a:extLst>
              <a:ext uri="{FF2B5EF4-FFF2-40B4-BE49-F238E27FC236}">
                <a16:creationId xmlns:a16="http://schemas.microsoft.com/office/drawing/2014/main" id="{9F4A7755-A66F-40AB-840D-7D6E408EBA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7440" y="1087120"/>
            <a:ext cx="9916160" cy="539496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60970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14FD76-3571-4158-A4F8-F9D9B935672E}"/>
              </a:ext>
            </a:extLst>
          </p:cNvPr>
          <p:cNvSpPr txBox="1"/>
          <p:nvPr/>
        </p:nvSpPr>
        <p:spPr>
          <a:xfrm>
            <a:off x="853440" y="558800"/>
            <a:ext cx="10485120"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Observations:</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3" name="TextBox 2">
            <a:extLst>
              <a:ext uri="{FF2B5EF4-FFF2-40B4-BE49-F238E27FC236}">
                <a16:creationId xmlns:a16="http://schemas.microsoft.com/office/drawing/2014/main" id="{4EBB3306-5C44-48CE-86EA-CE8441744064}"/>
              </a:ext>
            </a:extLst>
          </p:cNvPr>
          <p:cNvSpPr txBox="1"/>
          <p:nvPr/>
        </p:nvSpPr>
        <p:spPr>
          <a:xfrm>
            <a:off x="853440" y="1412240"/>
            <a:ext cx="10485120" cy="4679871"/>
          </a:xfrm>
          <a:prstGeom prst="rect">
            <a:avLst/>
          </a:prstGeom>
          <a:noFill/>
        </p:spPr>
        <p:txBody>
          <a:bodyPr wrap="square" rtlCol="0">
            <a:spAutoFit/>
          </a:bodyPr>
          <a:lstStyle/>
          <a:p>
            <a:pPr marL="342900" lvl="0" indent="-342900" algn="just">
              <a:lnSpc>
                <a:spcPct val="107000"/>
              </a:lnSpc>
              <a:buFont typeface="Wingdings" panose="05000000000000000000" pitchFamily="2" charset="2"/>
              <a:buChar char=""/>
            </a:pPr>
            <a:r>
              <a:rPr lang="en-IN" sz="2000" b="1" dirty="0" err="1">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SalePrice</a:t>
            </a:r>
            <a:r>
              <a:rPr lang="en-IN" sz="2000" b="1"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 vs </a:t>
            </a:r>
            <a:r>
              <a:rPr lang="en-IN" sz="2000" b="1" dirty="0" err="1">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AgeBuilt</a:t>
            </a:r>
            <a:r>
              <a:rPr lang="en-IN" sz="2000" b="1"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a:t>
            </a:r>
            <a:r>
              <a:rPr lang="en-IN" sz="2000"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 From the plot I can notice there is negative linear relation between sale price and </a:t>
            </a:r>
            <a:r>
              <a:rPr lang="en-IN" sz="2000" dirty="0" err="1">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AgeBuilt</a:t>
            </a:r>
            <a:r>
              <a:rPr lang="en-IN" sz="2000"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 The buildings which have built long back are having less sales price compare to new buildings. Also, there are presence of outliers in the data.</a:t>
            </a:r>
          </a:p>
          <a:p>
            <a:pPr lvl="0" algn="just">
              <a:lnSpc>
                <a:spcPct val="107000"/>
              </a:lnSpc>
            </a:pP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Wingdings" panose="05000000000000000000" pitchFamily="2" charset="2"/>
              <a:buChar char=""/>
            </a:pPr>
            <a:r>
              <a:rPr lang="en-IN" sz="2000" b="1" dirty="0" err="1">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SalePrice</a:t>
            </a:r>
            <a:r>
              <a:rPr lang="en-IN" sz="2000" b="1"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 vs </a:t>
            </a:r>
            <a:r>
              <a:rPr lang="en-IN" sz="2000" b="1" dirty="0" err="1">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AgeRemod</a:t>
            </a:r>
            <a:r>
              <a:rPr lang="en-IN" sz="2000" b="1"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a:t>
            </a:r>
            <a:r>
              <a:rPr lang="en-IN" sz="2000"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 Similar to </a:t>
            </a:r>
            <a:r>
              <a:rPr lang="en-IN" sz="2000" dirty="0" err="1">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AgeBuilt</a:t>
            </a:r>
            <a:r>
              <a:rPr lang="en-IN" sz="2000"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 there is a negative linear relation between the label and features. As if Building modification has done long back then the price is less compared to new one. As the age increases, sale price decreases.</a:t>
            </a:r>
          </a:p>
          <a:p>
            <a:pPr lvl="0" algn="just">
              <a:lnSpc>
                <a:spcPct val="107000"/>
              </a:lnSpc>
            </a:pP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Wingdings" panose="05000000000000000000" pitchFamily="2" charset="2"/>
              <a:buChar char=""/>
            </a:pPr>
            <a:r>
              <a:rPr lang="en-IN" sz="2000" b="1" dirty="0" err="1">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SalePrice</a:t>
            </a:r>
            <a:r>
              <a:rPr lang="en-IN" sz="2000" b="1"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 vs </a:t>
            </a:r>
            <a:r>
              <a:rPr lang="en-IN" sz="2000" b="1" dirty="0" err="1">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AgeGarage</a:t>
            </a:r>
            <a:r>
              <a:rPr lang="en-IN" sz="2000" b="1"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a:t>
            </a:r>
            <a:r>
              <a:rPr lang="en-IN" sz="2000"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 There is negative linear relation and houses which are having recently built garages, they have high sale price. As the age of the garage was built increases, the sale price decreases.</a:t>
            </a:r>
          </a:p>
          <a:p>
            <a:pPr lvl="0" algn="just">
              <a:lnSpc>
                <a:spcPct val="107000"/>
              </a:lnSpc>
            </a:pP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pPr>
            <a:r>
              <a:rPr lang="en-IN" sz="2000" b="1" dirty="0" err="1">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SalePrice</a:t>
            </a:r>
            <a:r>
              <a:rPr lang="en-IN" sz="2000" b="1"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 vs </a:t>
            </a:r>
            <a:r>
              <a:rPr lang="en-IN" sz="2000" b="1" dirty="0" err="1">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YrSold</a:t>
            </a:r>
            <a:r>
              <a:rPr lang="en-IN" sz="2000" b="1"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a:t>
            </a:r>
            <a:r>
              <a:rPr lang="en-IN" sz="2000" dirty="0">
                <a:solidFill>
                  <a:srgbClr val="000000"/>
                </a:solidFill>
                <a:effectLst/>
                <a:latin typeface="Franklin Gothic Medium" panose="020B0603020102020204" pitchFamily="34" charset="0"/>
                <a:ea typeface="Times New Roman" panose="02020603050405020304" pitchFamily="18" charset="0"/>
                <a:cs typeface="Calibri" panose="020F0502020204030204" pitchFamily="34" charset="0"/>
              </a:rPr>
              <a:t> Almost all the buildings sold in the recent years and all of them have same sale price. There is no significance difference.</a:t>
            </a: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239361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0000"/>
            <a:lum/>
          </a:blip>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F287C4-7D6E-4935-B3FE-FEF6F6A0BD08}"/>
              </a:ext>
            </a:extLst>
          </p:cNvPr>
          <p:cNvSpPr txBox="1"/>
          <p:nvPr/>
        </p:nvSpPr>
        <p:spPr>
          <a:xfrm>
            <a:off x="452761" y="246927"/>
            <a:ext cx="11058519" cy="1046440"/>
          </a:xfrm>
          <a:prstGeom prst="rect">
            <a:avLst/>
          </a:prstGeom>
          <a:noFill/>
        </p:spPr>
        <p:txBody>
          <a:bodyPr wrap="square" rtlCol="0">
            <a:spAutoFit/>
          </a:bodyPr>
          <a:lstStyle/>
          <a:p>
            <a:r>
              <a:rPr lang="en-US" sz="4400" b="1" dirty="0">
                <a:ln w="0"/>
                <a:solidFill>
                  <a:srgbClr val="FFFF00"/>
                </a:solidFill>
                <a:effectLst>
                  <a:reflection blurRad="6350" stA="53000" endA="300" endPos="35500" dir="5400000" sy="-90000" algn="bl" rotWithShape="0"/>
                </a:effectLst>
                <a:latin typeface="Book Antiqua" panose="02040602050305030304" pitchFamily="18" charset="0"/>
                <a:ea typeface="Cambria Math" panose="02040503050406030204" pitchFamily="18" charset="0"/>
              </a:rPr>
              <a:t>     </a:t>
            </a:r>
            <a:r>
              <a:rPr lang="en-US" sz="4400" b="1" dirty="0">
                <a:ln w="0"/>
                <a:solidFill>
                  <a:srgbClr val="00B0F0"/>
                </a:solidFill>
                <a:effectLst>
                  <a:reflection blurRad="6350" stA="53000" endA="300" endPos="35500" dir="5400000" sy="-90000" algn="bl" rotWithShape="0"/>
                </a:effectLst>
                <a:latin typeface="Book Antiqua" panose="02040602050305030304" pitchFamily="18" charset="0"/>
                <a:ea typeface="Cambria Math" panose="02040503050406030204" pitchFamily="18" charset="0"/>
              </a:rPr>
              <a:t>Agenda</a:t>
            </a:r>
            <a:endParaRPr lang="en-IN" sz="4400" b="1" dirty="0">
              <a:ln w="0"/>
              <a:solidFill>
                <a:srgbClr val="00B0F0"/>
              </a:solidFill>
              <a:effectLst>
                <a:reflection blurRad="6350" stA="53000" endA="300" endPos="35500" dir="5400000" sy="-90000" algn="bl" rotWithShape="0"/>
              </a:effectLst>
              <a:latin typeface="Book Antiqua" panose="02040602050305030304" pitchFamily="18" charset="0"/>
              <a:ea typeface="Cambria Math" panose="02040503050406030204" pitchFamily="18" charset="0"/>
            </a:endParaRPr>
          </a:p>
          <a:p>
            <a:endParaRPr lang="en-IN" dirty="0"/>
          </a:p>
        </p:txBody>
      </p:sp>
      <p:sp>
        <p:nvSpPr>
          <p:cNvPr id="3" name="TextBox 2">
            <a:extLst>
              <a:ext uri="{FF2B5EF4-FFF2-40B4-BE49-F238E27FC236}">
                <a16:creationId xmlns:a16="http://schemas.microsoft.com/office/drawing/2014/main" id="{5E4AE40F-632D-4587-A49E-B193F3566ADF}"/>
              </a:ext>
            </a:extLst>
          </p:cNvPr>
          <p:cNvSpPr txBox="1"/>
          <p:nvPr/>
        </p:nvSpPr>
        <p:spPr>
          <a:xfrm>
            <a:off x="1400783" y="1321648"/>
            <a:ext cx="10110497" cy="4985980"/>
          </a:xfrm>
          <a:prstGeom prst="rect">
            <a:avLst/>
          </a:prstGeom>
          <a:noFill/>
        </p:spPr>
        <p:txBody>
          <a:bodyPr wrap="square" rtlCol="0">
            <a:spAutoFit/>
          </a:bodyPr>
          <a:lstStyle/>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Introduction</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Problem Statement</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Problem Understanding</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What Is Housing Price Prediction?</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Importance of Housing Price Prediction</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Benefits of Housing Price Prediction</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Data Analysis &amp; Modelling Flowchart</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Exploratory Data Analysis</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Visualizations</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Data Analysis Steps Done</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Assumptions</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Model Building</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Hyper Parameter Tuning</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Saving the model and prediction results</a:t>
            </a:r>
          </a:p>
          <a:p>
            <a:pPr marL="457200" indent="-457200">
              <a:buFont typeface="Wingdings" panose="05000000000000000000" pitchFamily="2" charset="2"/>
              <a:buChar char="v"/>
            </a:pPr>
            <a:r>
              <a:rPr lang="en-US" sz="2000" b="1" dirty="0">
                <a:solidFill>
                  <a:srgbClr val="002060"/>
                </a:solidFill>
                <a:latin typeface="Footlight MT Light" panose="0204060206030A020304" pitchFamily="18" charset="0"/>
                <a:ea typeface="Microsoft Sans Serif" panose="020B0604020202020204" pitchFamily="34" charset="0"/>
                <a:cs typeface="Microsoft Sans Serif" panose="020B0604020202020204" pitchFamily="34" charset="0"/>
              </a:rPr>
              <a:t>Conclusion</a:t>
            </a:r>
          </a:p>
          <a:p>
            <a:endParaRPr lang="en-IN" dirty="0"/>
          </a:p>
        </p:txBody>
      </p:sp>
    </p:spTree>
    <p:extLst>
      <p:ext uri="{BB962C8B-B14F-4D97-AF65-F5344CB8AC3E}">
        <p14:creationId xmlns:p14="http://schemas.microsoft.com/office/powerpoint/2010/main" val="9564511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4423E8-8DAE-42CC-8E7A-3A25B4C7C84D}"/>
              </a:ext>
            </a:extLst>
          </p:cNvPr>
          <p:cNvSpPr txBox="1"/>
          <p:nvPr/>
        </p:nvSpPr>
        <p:spPr>
          <a:xfrm>
            <a:off x="670560" y="182880"/>
            <a:ext cx="10759440" cy="646331"/>
          </a:xfrm>
          <a:prstGeom prst="rect">
            <a:avLst/>
          </a:prstGeom>
          <a:noFill/>
        </p:spPr>
        <p:txBody>
          <a:bodyPr wrap="square" rtlCol="0">
            <a:spAutoFit/>
          </a:bodyPr>
          <a:lstStyle/>
          <a:p>
            <a:pPr algn="ctr"/>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Visualizing Discrete Variables vs Sale Price</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pic>
        <p:nvPicPr>
          <p:cNvPr id="8194" name="Picture 2">
            <a:extLst>
              <a:ext uri="{FF2B5EF4-FFF2-40B4-BE49-F238E27FC236}">
                <a16:creationId xmlns:a16="http://schemas.microsoft.com/office/drawing/2014/main" id="{9CA39EBC-9438-4573-8998-EC48083C58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985520"/>
            <a:ext cx="9702799" cy="5527041"/>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7875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26E2D8-0341-471D-B0BE-254F87B8DEA7}"/>
              </a:ext>
            </a:extLst>
          </p:cNvPr>
          <p:cNvSpPr txBox="1"/>
          <p:nvPr/>
        </p:nvSpPr>
        <p:spPr>
          <a:xfrm>
            <a:off x="792480" y="619760"/>
            <a:ext cx="10607040"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Observations:</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3" name="TextBox 2">
            <a:extLst>
              <a:ext uri="{FF2B5EF4-FFF2-40B4-BE49-F238E27FC236}">
                <a16:creationId xmlns:a16="http://schemas.microsoft.com/office/drawing/2014/main" id="{C5084ABE-242F-4F91-99C8-3D7FA3F782D6}"/>
              </a:ext>
            </a:extLst>
          </p:cNvPr>
          <p:cNvSpPr txBox="1"/>
          <p:nvPr/>
        </p:nvSpPr>
        <p:spPr>
          <a:xfrm>
            <a:off x="792480" y="1524000"/>
            <a:ext cx="10607040" cy="3785652"/>
          </a:xfrm>
          <a:prstGeom prst="rect">
            <a:avLst/>
          </a:prstGeom>
          <a:noFill/>
        </p:spPr>
        <p:txBody>
          <a:bodyPr wrap="square" rtlCol="0">
            <a:spAutoFit/>
          </a:bodyPr>
          <a:lstStyle/>
          <a:p>
            <a:pPr marL="342900" indent="-342900" algn="just">
              <a:buFont typeface="Wingdings" panose="05000000000000000000" pitchFamily="2" charset="2"/>
              <a:buChar char="Ø"/>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MSSubClass</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The sale price is high for the </a:t>
            </a:r>
            <a:r>
              <a:rPr lang="en-US" sz="2000" b="0" i="0" dirty="0" err="1">
                <a:solidFill>
                  <a:srgbClr val="000000"/>
                </a:solidFill>
                <a:effectLst/>
                <a:latin typeface="Franklin Gothic Medium" panose="020B0603020102020204" pitchFamily="34" charset="0"/>
              </a:rPr>
              <a:t>MSSubClass</a:t>
            </a:r>
            <a:r>
              <a:rPr lang="en-US" sz="2000" b="0" i="0" dirty="0">
                <a:solidFill>
                  <a:srgbClr val="000000"/>
                </a:solidFill>
                <a:effectLst/>
                <a:latin typeface="Franklin Gothic Medium" panose="020B0603020102020204" pitchFamily="34" charset="0"/>
              </a:rPr>
              <a:t> 60,120 and 20.</a:t>
            </a:r>
          </a:p>
          <a:p>
            <a:pPr marL="285750" indent="-285750" algn="just">
              <a:buFont typeface="Wingdings" panose="05000000000000000000" pitchFamily="2" charset="2"/>
              <a:buChar char="Ø"/>
            </a:pPr>
            <a:endParaRPr lang="en-US" sz="2000" b="0" i="0" dirty="0">
              <a:solidFill>
                <a:srgbClr val="000000"/>
              </a:solidFill>
              <a:effectLst/>
              <a:latin typeface="Franklin Gothic Medium" panose="020B0603020102020204" pitchFamily="34" charset="0"/>
            </a:endParaRPr>
          </a:p>
          <a:p>
            <a:pPr marL="342900" indent="-342900" algn="just">
              <a:buFont typeface="Wingdings" panose="05000000000000000000" pitchFamily="2" charset="2"/>
              <a:buChar char="Ø"/>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BedroomAbvGr</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Many houses are having 0 and 4 bedrooms have high sales price also houses having 8 bedrooms also have high sales price. Other bedroom grades have average sale price.</a:t>
            </a:r>
          </a:p>
          <a:p>
            <a:pPr marL="285750" indent="-285750" algn="just">
              <a:buFont typeface="Wingdings" panose="05000000000000000000" pitchFamily="2" charset="2"/>
              <a:buChar char="Ø"/>
            </a:pPr>
            <a:endParaRPr lang="en-US" sz="2000" b="0" i="0" dirty="0">
              <a:solidFill>
                <a:srgbClr val="000000"/>
              </a:solidFill>
              <a:effectLst/>
              <a:latin typeface="Franklin Gothic Medium" panose="020B0603020102020204" pitchFamily="34" charset="0"/>
            </a:endParaRPr>
          </a:p>
          <a:p>
            <a:pPr marL="342900" indent="-342900" algn="just">
              <a:buFont typeface="Wingdings" panose="05000000000000000000" pitchFamily="2" charset="2"/>
              <a:buChar char="Ø"/>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KitchenAbvGr</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Most of the houses have single kitchen and few houses have 2 kitchens. The sale price is also high in case of the houses having single kitchen.</a:t>
            </a:r>
          </a:p>
          <a:p>
            <a:pPr marL="285750" indent="-285750" algn="just">
              <a:buFont typeface="Wingdings" panose="05000000000000000000" pitchFamily="2" charset="2"/>
              <a:buChar char="Ø"/>
            </a:pPr>
            <a:endParaRPr lang="en-US" sz="2000" b="0" i="0" dirty="0">
              <a:solidFill>
                <a:srgbClr val="000000"/>
              </a:solidFill>
              <a:effectLst/>
              <a:latin typeface="Franklin Gothic Medium" panose="020B0603020102020204" pitchFamily="34" charset="0"/>
            </a:endParaRPr>
          </a:p>
          <a:p>
            <a:pPr marL="342900" indent="-342900" algn="just">
              <a:buFont typeface="Wingdings" panose="05000000000000000000" pitchFamily="2" charset="2"/>
              <a:buChar char="Ø"/>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TotRmsAbvGrd</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We can observe some linear relation between Total rooms above grade and Sale Prices as the number of rooms increases the sales price also increases.</a:t>
            </a:r>
          </a:p>
        </p:txBody>
      </p:sp>
    </p:spTree>
    <p:extLst>
      <p:ext uri="{BB962C8B-B14F-4D97-AF65-F5344CB8AC3E}">
        <p14:creationId xmlns:p14="http://schemas.microsoft.com/office/powerpoint/2010/main" val="31689123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047586-874B-4ACB-81ED-D380C6EE39E7}"/>
              </a:ext>
            </a:extLst>
          </p:cNvPr>
          <p:cNvSpPr txBox="1"/>
          <p:nvPr/>
        </p:nvSpPr>
        <p:spPr>
          <a:xfrm>
            <a:off x="731520" y="264160"/>
            <a:ext cx="10708640" cy="646331"/>
          </a:xfrm>
          <a:prstGeom prst="rect">
            <a:avLst/>
          </a:prstGeom>
          <a:noFill/>
        </p:spPr>
        <p:txBody>
          <a:bodyPr wrap="square" rtlCol="0">
            <a:spAutoFit/>
          </a:bodyPr>
          <a:lstStyle/>
          <a:p>
            <a:pPr algn="ctr"/>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Visualizing Discrete Variables vs Sale Price</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pic>
        <p:nvPicPr>
          <p:cNvPr id="9218" name="Picture 2">
            <a:extLst>
              <a:ext uri="{FF2B5EF4-FFF2-40B4-BE49-F238E27FC236}">
                <a16:creationId xmlns:a16="http://schemas.microsoft.com/office/drawing/2014/main" id="{CFD8BDC6-5286-4412-9DFB-745AD4ADAE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0320" y="1026160"/>
            <a:ext cx="9662159" cy="544576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49079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F588F1-7B8A-417A-93D3-C37190F382EC}"/>
              </a:ext>
            </a:extLst>
          </p:cNvPr>
          <p:cNvSpPr txBox="1"/>
          <p:nvPr/>
        </p:nvSpPr>
        <p:spPr>
          <a:xfrm>
            <a:off x="751840" y="558800"/>
            <a:ext cx="10688320" cy="646331"/>
          </a:xfrm>
          <a:prstGeom prst="rect">
            <a:avLst/>
          </a:prstGeom>
          <a:noFill/>
        </p:spPr>
        <p:txBody>
          <a:bodyPr wrap="square" rtlCol="0">
            <a:spAutoFit/>
          </a:bodyPr>
          <a:lstStyle/>
          <a:p>
            <a:r>
              <a:rPr lang="en-US" sz="3600" b="1" u="sng" dirty="0">
                <a:solidFill>
                  <a:srgbClr val="C00000"/>
                </a:solidFill>
                <a:latin typeface="Footlight MT Light" panose="0204060206030A020304" pitchFamily="18" charset="0"/>
              </a:rPr>
              <a:t>Observations:</a:t>
            </a:r>
            <a:endParaRPr lang="en-IN" sz="3600" b="1" u="sng" dirty="0">
              <a:solidFill>
                <a:srgbClr val="C00000"/>
              </a:solidFill>
              <a:latin typeface="Footlight MT Light" panose="0204060206030A020304" pitchFamily="18" charset="0"/>
            </a:endParaRPr>
          </a:p>
        </p:txBody>
      </p:sp>
      <p:sp>
        <p:nvSpPr>
          <p:cNvPr id="3" name="TextBox 2">
            <a:extLst>
              <a:ext uri="{FF2B5EF4-FFF2-40B4-BE49-F238E27FC236}">
                <a16:creationId xmlns:a16="http://schemas.microsoft.com/office/drawing/2014/main" id="{2B44595E-628A-463B-A1BE-34190F1E2957}"/>
              </a:ext>
            </a:extLst>
          </p:cNvPr>
          <p:cNvSpPr txBox="1"/>
          <p:nvPr/>
        </p:nvSpPr>
        <p:spPr>
          <a:xfrm>
            <a:off x="751840" y="1635760"/>
            <a:ext cx="10708640" cy="4401205"/>
          </a:xfrm>
          <a:prstGeom prst="rect">
            <a:avLst/>
          </a:prstGeom>
          <a:noFill/>
        </p:spPr>
        <p:txBody>
          <a:bodyPr wrap="square" rtlCol="0">
            <a:spAutoFit/>
          </a:bodyPr>
          <a:lstStyle/>
          <a:p>
            <a:pPr marL="342900" indent="-342900" algn="just">
              <a:buFont typeface="Wingdings" panose="05000000000000000000" pitchFamily="2" charset="2"/>
              <a:buChar char="ü"/>
            </a:pPr>
            <a:r>
              <a:rPr lang="en-US" sz="2000" b="1" i="0" dirty="0" err="1">
                <a:solidFill>
                  <a:srgbClr val="000000"/>
                </a:solidFill>
                <a:effectLst/>
                <a:latin typeface="Franklin Gothic Medium" panose="020B0603020102020204" pitchFamily="34" charset="0"/>
              </a:rPr>
              <a:t>SalesPrice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BsmtFullBath</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Most of the houses have basement full bathrooms as 0 and 1 which means some of the houses have single basement bathrooms and some of the houses have no basement bathrooms. And sales price is also high in these cases.</a:t>
            </a:r>
          </a:p>
          <a:p>
            <a:pPr algn="just"/>
            <a:endParaRPr lang="en-US" sz="2000" b="0" i="0" dirty="0">
              <a:solidFill>
                <a:srgbClr val="000000"/>
              </a:solidFill>
              <a:effectLst/>
              <a:latin typeface="Franklin Gothic Medium" panose="020B0603020102020204" pitchFamily="34" charset="0"/>
            </a:endParaRPr>
          </a:p>
          <a:p>
            <a:pPr marL="342900" indent="-342900" algn="just">
              <a:buFont typeface="Wingdings" panose="05000000000000000000" pitchFamily="2" charset="2"/>
              <a:buChar char="ü"/>
            </a:pPr>
            <a:r>
              <a:rPr lang="en-US" sz="2000" b="1" i="0" dirty="0" err="1">
                <a:solidFill>
                  <a:srgbClr val="000000"/>
                </a:solidFill>
                <a:effectLst/>
                <a:latin typeface="Franklin Gothic Medium" panose="020B0603020102020204" pitchFamily="34" charset="0"/>
              </a:rPr>
              <a:t>SalesPrice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BsmtHalfBath</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The houses do not have any single basement bathrooms and those houses have average sales price.</a:t>
            </a:r>
          </a:p>
          <a:p>
            <a:pPr algn="just"/>
            <a:endParaRPr lang="en-US" sz="2000" b="0" i="0" dirty="0">
              <a:solidFill>
                <a:srgbClr val="000000"/>
              </a:solidFill>
              <a:effectLst/>
              <a:latin typeface="Franklin Gothic Medium" panose="020B0603020102020204" pitchFamily="34" charset="0"/>
            </a:endParaRPr>
          </a:p>
          <a:p>
            <a:pPr marL="342900" indent="-342900" algn="just">
              <a:buFont typeface="Wingdings" panose="05000000000000000000" pitchFamily="2" charset="2"/>
              <a:buChar char="ü"/>
            </a:pPr>
            <a:r>
              <a:rPr lang="en-US" sz="2000" b="1" i="0" dirty="0" err="1">
                <a:solidFill>
                  <a:srgbClr val="000000"/>
                </a:solidFill>
                <a:effectLst/>
                <a:latin typeface="Franklin Gothic Medium" panose="020B0603020102020204" pitchFamily="34" charset="0"/>
              </a:rPr>
              <a:t>SalesPrice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FullBath</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There is positive linear relation between the sale price and full bathrooms above grade. Large number of houses have 1-2 full bathrooms. As the full bathrooms grades increases, sale price is also increasing slightly.</a:t>
            </a:r>
          </a:p>
          <a:p>
            <a:pPr algn="just"/>
            <a:endParaRPr lang="en-US" sz="2000" b="0" i="0" dirty="0">
              <a:solidFill>
                <a:srgbClr val="000000"/>
              </a:solidFill>
              <a:effectLst/>
              <a:latin typeface="Franklin Gothic Medium" panose="020B0603020102020204" pitchFamily="34" charset="0"/>
            </a:endParaRPr>
          </a:p>
          <a:p>
            <a:pPr marL="342900" indent="-342900" algn="just">
              <a:buFont typeface="Wingdings" panose="05000000000000000000" pitchFamily="2" charset="2"/>
              <a:buChar char="ü"/>
            </a:pPr>
            <a:r>
              <a:rPr lang="en-US" sz="2000" b="1" i="0" dirty="0" err="1">
                <a:solidFill>
                  <a:srgbClr val="000000"/>
                </a:solidFill>
                <a:effectLst/>
                <a:latin typeface="Franklin Gothic Medium" panose="020B0603020102020204" pitchFamily="34" charset="0"/>
              </a:rPr>
              <a:t>SalesPrice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HalfBath</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Some of the houses have no half bathrooms and also some of the houses have single half bathroom and very few houses have 2 half bathrooms. The houses with 0-1 half bathrooms have average sale price.</a:t>
            </a:r>
          </a:p>
        </p:txBody>
      </p:sp>
    </p:spTree>
    <p:extLst>
      <p:ext uri="{BB962C8B-B14F-4D97-AF65-F5344CB8AC3E}">
        <p14:creationId xmlns:p14="http://schemas.microsoft.com/office/powerpoint/2010/main" val="35214376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9B52B6E-A5A1-425F-A324-72DD8980DEB4}"/>
              </a:ext>
            </a:extLst>
          </p:cNvPr>
          <p:cNvSpPr txBox="1"/>
          <p:nvPr/>
        </p:nvSpPr>
        <p:spPr>
          <a:xfrm>
            <a:off x="680720" y="213360"/>
            <a:ext cx="10840720" cy="646331"/>
          </a:xfrm>
          <a:prstGeom prst="rect">
            <a:avLst/>
          </a:prstGeom>
          <a:noFill/>
        </p:spPr>
        <p:txBody>
          <a:bodyPr wrap="square" rtlCol="0">
            <a:spAutoFit/>
          </a:bodyPr>
          <a:lstStyle/>
          <a:p>
            <a:pPr algn="ctr"/>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Visualizing Discrete Variables vs Sale Price</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pic>
        <p:nvPicPr>
          <p:cNvPr id="10242" name="Picture 2">
            <a:extLst>
              <a:ext uri="{FF2B5EF4-FFF2-40B4-BE49-F238E27FC236}">
                <a16:creationId xmlns:a16="http://schemas.microsoft.com/office/drawing/2014/main" id="{3C3BA41B-A280-4D45-BC92-2F5BB1399A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036320"/>
            <a:ext cx="9773919" cy="5476240"/>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1005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E4E87D0-12CC-4A71-B754-6F4A987786EA}"/>
              </a:ext>
            </a:extLst>
          </p:cNvPr>
          <p:cNvSpPr txBox="1"/>
          <p:nvPr/>
        </p:nvSpPr>
        <p:spPr>
          <a:xfrm>
            <a:off x="741680" y="731520"/>
            <a:ext cx="10708640"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Observations:</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3" name="TextBox 2">
            <a:extLst>
              <a:ext uri="{FF2B5EF4-FFF2-40B4-BE49-F238E27FC236}">
                <a16:creationId xmlns:a16="http://schemas.microsoft.com/office/drawing/2014/main" id="{64B08440-9A5D-45B2-8C9E-C3A4CE2FCAC3}"/>
              </a:ext>
            </a:extLst>
          </p:cNvPr>
          <p:cNvSpPr txBox="1"/>
          <p:nvPr/>
        </p:nvSpPr>
        <p:spPr>
          <a:xfrm>
            <a:off x="741680" y="1960880"/>
            <a:ext cx="10708640" cy="2246769"/>
          </a:xfrm>
          <a:prstGeom prst="rect">
            <a:avLst/>
          </a:prstGeom>
          <a:noFill/>
        </p:spPr>
        <p:txBody>
          <a:bodyPr wrap="square" rtlCol="0">
            <a:spAutoFit/>
          </a:bodyPr>
          <a:lstStyle/>
          <a:p>
            <a:pPr marL="342900" indent="-342900" algn="just">
              <a:buFont typeface="Wingdings" panose="05000000000000000000" pitchFamily="2" charset="2"/>
              <a:buChar char="ü"/>
            </a:pPr>
            <a:r>
              <a:rPr lang="en-US" sz="2000" b="1" i="0" dirty="0" err="1">
                <a:solidFill>
                  <a:srgbClr val="000000"/>
                </a:solidFill>
                <a:effectLst/>
                <a:latin typeface="Franklin Gothic Medium" panose="020B0603020102020204" pitchFamily="34" charset="0"/>
              </a:rPr>
              <a:t>SalesPrice</a:t>
            </a:r>
            <a:r>
              <a:rPr lang="en-US" sz="2000" b="1" i="0" dirty="0">
                <a:solidFill>
                  <a:srgbClr val="000000"/>
                </a:solidFill>
                <a:effectLst/>
                <a:latin typeface="Franklin Gothic Medium" panose="020B0603020102020204" pitchFamily="34" charset="0"/>
              </a:rPr>
              <a:t> vs Fireplaces:</a:t>
            </a:r>
            <a:r>
              <a:rPr lang="en-US" sz="2000" b="0" i="0" dirty="0">
                <a:solidFill>
                  <a:srgbClr val="000000"/>
                </a:solidFill>
                <a:effectLst/>
                <a:latin typeface="Franklin Gothic Medium" panose="020B0603020102020204" pitchFamily="34" charset="0"/>
              </a:rPr>
              <a:t> Some houses have no fire places and some houses have 1-2 fire places. The sales price is high for houses having single fireplaces.</a:t>
            </a:r>
          </a:p>
          <a:p>
            <a:pPr algn="just"/>
            <a:endParaRPr lang="en-US" sz="2000" b="0" i="0" dirty="0">
              <a:solidFill>
                <a:srgbClr val="000000"/>
              </a:solidFill>
              <a:effectLst/>
              <a:latin typeface="Franklin Gothic Medium" panose="020B0603020102020204" pitchFamily="34" charset="0"/>
            </a:endParaRPr>
          </a:p>
          <a:p>
            <a:pPr marL="342900" indent="-342900" algn="just">
              <a:buFont typeface="Wingdings" panose="05000000000000000000" pitchFamily="2" charset="2"/>
              <a:buChar char="ü"/>
            </a:pPr>
            <a:r>
              <a:rPr lang="en-US" sz="2000" b="1" i="0" dirty="0" err="1">
                <a:solidFill>
                  <a:srgbClr val="000000"/>
                </a:solidFill>
                <a:effectLst/>
                <a:latin typeface="Franklin Gothic Medium" panose="020B0603020102020204" pitchFamily="34" charset="0"/>
              </a:rPr>
              <a:t>SalesPrice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GarageCars</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There is positive linear relation between target and feature. As size of garage in car capacity increases, sales price also increases.</a:t>
            </a:r>
          </a:p>
          <a:p>
            <a:pPr algn="just"/>
            <a:endParaRPr lang="en-US" sz="2000" b="0" i="0" dirty="0">
              <a:solidFill>
                <a:srgbClr val="000000"/>
              </a:solidFill>
              <a:effectLst/>
              <a:latin typeface="Franklin Gothic Medium" panose="020B0603020102020204" pitchFamily="34" charset="0"/>
            </a:endParaRPr>
          </a:p>
          <a:p>
            <a:pPr marL="342900" indent="-342900" algn="just">
              <a:buFont typeface="Wingdings" panose="05000000000000000000" pitchFamily="2" charset="2"/>
              <a:buChar char="ü"/>
            </a:pPr>
            <a:r>
              <a:rPr lang="en-US" sz="2000" b="1" i="0" dirty="0" err="1">
                <a:solidFill>
                  <a:srgbClr val="000000"/>
                </a:solidFill>
                <a:effectLst/>
                <a:latin typeface="Franklin Gothic Medium" panose="020B0603020102020204" pitchFamily="34" charset="0"/>
              </a:rPr>
              <a:t>SalesPrice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MoSold</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Monthly sold have no significance impact on sale price.</a:t>
            </a:r>
          </a:p>
        </p:txBody>
      </p:sp>
    </p:spTree>
    <p:extLst>
      <p:ext uri="{BB962C8B-B14F-4D97-AF65-F5344CB8AC3E}">
        <p14:creationId xmlns:p14="http://schemas.microsoft.com/office/powerpoint/2010/main" val="19879430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0EF856B-6885-4AB8-9A73-9AB3B1AE5E1F}"/>
              </a:ext>
            </a:extLst>
          </p:cNvPr>
          <p:cNvSpPr txBox="1"/>
          <p:nvPr/>
        </p:nvSpPr>
        <p:spPr>
          <a:xfrm>
            <a:off x="721360" y="0"/>
            <a:ext cx="10749280" cy="584775"/>
          </a:xfrm>
          <a:prstGeom prst="rect">
            <a:avLst/>
          </a:prstGeom>
          <a:noFill/>
          <a:extLst>
            <a:ext uri="{909E8E84-426E-40DD-AFC4-6F175D3DCCD1}">
              <a14:hiddenFill xmlns:a14="http://schemas.microsoft.com/office/drawing/2010/main">
                <a:solidFill>
                  <a:srgbClr val="FFFFFF"/>
                </a:solidFill>
              </a14:hiddenFill>
            </a:ext>
          </a:extLst>
        </p:spPr>
        <p:txBody>
          <a:bodyPr wrap="square" rtlCol="0">
            <a:spAutoFit/>
          </a:bodyPr>
          <a:lstStyle/>
          <a:p>
            <a:pPr algn="ct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Visualizing Nominal  Variables vs Sale Price</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pic>
        <p:nvPicPr>
          <p:cNvPr id="6" name="Picture 5">
            <a:extLst>
              <a:ext uri="{FF2B5EF4-FFF2-40B4-BE49-F238E27FC236}">
                <a16:creationId xmlns:a16="http://schemas.microsoft.com/office/drawing/2014/main" id="{1FF059AE-237E-4957-8AF5-7DC9DD52E3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0680" y="584776"/>
            <a:ext cx="11470640" cy="6273224"/>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0802552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450072-41E1-459D-9455-F93A0B48BF41}"/>
              </a:ext>
            </a:extLst>
          </p:cNvPr>
          <p:cNvSpPr txBox="1"/>
          <p:nvPr/>
        </p:nvSpPr>
        <p:spPr>
          <a:xfrm>
            <a:off x="476655" y="97277"/>
            <a:ext cx="11225719"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Observations:</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3" name="TextBox 2">
            <a:extLst>
              <a:ext uri="{FF2B5EF4-FFF2-40B4-BE49-F238E27FC236}">
                <a16:creationId xmlns:a16="http://schemas.microsoft.com/office/drawing/2014/main" id="{44057EB3-D16B-42A6-9EBE-82D7DE004089}"/>
              </a:ext>
            </a:extLst>
          </p:cNvPr>
          <p:cNvSpPr txBox="1"/>
          <p:nvPr/>
        </p:nvSpPr>
        <p:spPr>
          <a:xfrm>
            <a:off x="783770" y="895739"/>
            <a:ext cx="10918603" cy="5355312"/>
          </a:xfrm>
          <a:prstGeom prst="rect">
            <a:avLst/>
          </a:prstGeom>
          <a:noFill/>
        </p:spPr>
        <p:txBody>
          <a:bodyPr wrap="square" rtlCol="0">
            <a:spAutoFit/>
          </a:bodyPr>
          <a:lstStyle/>
          <a:p>
            <a:pPr marL="342900" indent="-342900" algn="just">
              <a:buFont typeface="Wingdings" panose="05000000000000000000" pitchFamily="2" charset="2"/>
              <a:buChar char="q"/>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a:t>
            </a:r>
            <a:r>
              <a:rPr lang="en-US" b="1" i="0" dirty="0" err="1">
                <a:solidFill>
                  <a:srgbClr val="000000"/>
                </a:solidFill>
                <a:effectLst/>
                <a:latin typeface="Franklin Gothic Medium" panose="020B0603020102020204" pitchFamily="34" charset="0"/>
              </a:rPr>
              <a:t>MSZoning</a:t>
            </a:r>
            <a:r>
              <a:rPr lang="en-US" b="1" i="0" dirty="0">
                <a:solidFill>
                  <a:srgbClr val="000000"/>
                </a:solidFill>
                <a:effectLst/>
                <a:latin typeface="Franklin Gothic Medium" panose="020B0603020102020204" pitchFamily="34" charset="0"/>
              </a:rPr>
              <a:t>:</a:t>
            </a:r>
            <a:r>
              <a:rPr lang="en-US" b="0" i="0" dirty="0">
                <a:solidFill>
                  <a:srgbClr val="000000"/>
                </a:solidFill>
                <a:effectLst/>
                <a:latin typeface="Franklin Gothic Medium" panose="020B0603020102020204" pitchFamily="34" charset="0"/>
              </a:rPr>
              <a:t> Most of the houses are belongs to Floating Village Residential followed by Residential Low Density. The houses from this zone are have high sale price compared to other zones.</a:t>
            </a:r>
          </a:p>
          <a:p>
            <a:pPr marL="342900" indent="-342900" algn="just">
              <a:buFont typeface="Wingdings" panose="05000000000000000000" pitchFamily="2" charset="2"/>
              <a:buChar char="q"/>
            </a:pPr>
            <a:r>
              <a:rPr lang="en-US" b="1" i="0" dirty="0" err="1">
                <a:solidFill>
                  <a:srgbClr val="000000"/>
                </a:solidFill>
                <a:effectLst/>
                <a:latin typeface="Franklin Gothic Medium" panose="020B0603020102020204" pitchFamily="34" charset="0"/>
              </a:rPr>
              <a:t>SlaePrice</a:t>
            </a:r>
            <a:r>
              <a:rPr lang="en-US" b="1" i="0" dirty="0">
                <a:solidFill>
                  <a:srgbClr val="000000"/>
                </a:solidFill>
                <a:effectLst/>
                <a:latin typeface="Franklin Gothic Medium" panose="020B0603020102020204" pitchFamily="34" charset="0"/>
              </a:rPr>
              <a:t> vs Street:</a:t>
            </a:r>
            <a:r>
              <a:rPr lang="en-US" b="0" i="0" dirty="0">
                <a:solidFill>
                  <a:srgbClr val="000000"/>
                </a:solidFill>
                <a:effectLst/>
                <a:latin typeface="Franklin Gothic Medium" panose="020B0603020102020204" pitchFamily="34" charset="0"/>
              </a:rPr>
              <a:t> By observing the bar plot, it is obvious that the property of house with Paved type of road have high </a:t>
            </a:r>
            <a:r>
              <a:rPr lang="en-US" b="0" i="0" dirty="0" err="1">
                <a:solidFill>
                  <a:srgbClr val="000000"/>
                </a:solidFill>
                <a:effectLst/>
                <a:latin typeface="Franklin Gothic Medium" panose="020B0603020102020204" pitchFamily="34" charset="0"/>
              </a:rPr>
              <a:t>SalePrice</a:t>
            </a:r>
            <a:r>
              <a:rPr lang="en-US" b="0" i="0" dirty="0">
                <a:solidFill>
                  <a:srgbClr val="000000"/>
                </a:solidFill>
                <a:effectLst/>
                <a:latin typeface="Franklin Gothic Medium" panose="020B0603020102020204" pitchFamily="34" charset="0"/>
              </a:rPr>
              <a:t> and the </a:t>
            </a:r>
            <a:r>
              <a:rPr lang="en-US" b="0" i="0" dirty="0" err="1">
                <a:solidFill>
                  <a:srgbClr val="000000"/>
                </a:solidFill>
                <a:effectLst/>
                <a:latin typeface="Franklin Gothic Medium" panose="020B0603020102020204" pitchFamily="34" charset="0"/>
              </a:rPr>
              <a:t>the</a:t>
            </a:r>
            <a:r>
              <a:rPr lang="en-US" b="0" i="0" dirty="0">
                <a:solidFill>
                  <a:srgbClr val="000000"/>
                </a:solidFill>
                <a:effectLst/>
                <a:latin typeface="Franklin Gothic Medium" panose="020B0603020102020204" pitchFamily="34" charset="0"/>
              </a:rPr>
              <a:t> houses in gravel roads have very less sale price.</a:t>
            </a:r>
          </a:p>
          <a:p>
            <a:pPr marL="342900" indent="-342900" algn="just">
              <a:buFont typeface="Wingdings" panose="05000000000000000000" pitchFamily="2" charset="2"/>
              <a:buChar char="q"/>
            </a:pPr>
            <a:r>
              <a:rPr lang="en-US" b="1" i="0" dirty="0" err="1">
                <a:solidFill>
                  <a:srgbClr val="000000"/>
                </a:solidFill>
                <a:effectLst/>
                <a:latin typeface="Franklin Gothic Medium" panose="020B0603020102020204" pitchFamily="34" charset="0"/>
              </a:rPr>
              <a:t>SlaePrice</a:t>
            </a:r>
            <a:r>
              <a:rPr lang="en-US" b="1" i="0" dirty="0">
                <a:solidFill>
                  <a:srgbClr val="000000"/>
                </a:solidFill>
                <a:effectLst/>
                <a:latin typeface="Franklin Gothic Medium" panose="020B0603020102020204" pitchFamily="34" charset="0"/>
              </a:rPr>
              <a:t> vs </a:t>
            </a:r>
            <a:r>
              <a:rPr lang="en-US" b="1" i="0" dirty="0" err="1">
                <a:solidFill>
                  <a:srgbClr val="000000"/>
                </a:solidFill>
                <a:effectLst/>
                <a:latin typeface="Franklin Gothic Medium" panose="020B0603020102020204" pitchFamily="34" charset="0"/>
              </a:rPr>
              <a:t>LotShape</a:t>
            </a:r>
            <a:r>
              <a:rPr lang="en-US" b="1" i="0" dirty="0">
                <a:solidFill>
                  <a:srgbClr val="000000"/>
                </a:solidFill>
                <a:effectLst/>
                <a:latin typeface="Franklin Gothic Medium" panose="020B0603020102020204" pitchFamily="34" charset="0"/>
              </a:rPr>
              <a:t>:</a:t>
            </a:r>
            <a:r>
              <a:rPr lang="en-US" b="0" i="0" dirty="0">
                <a:solidFill>
                  <a:srgbClr val="000000"/>
                </a:solidFill>
                <a:effectLst/>
                <a:latin typeface="Franklin Gothic Medium" panose="020B0603020102020204" pitchFamily="34" charset="0"/>
              </a:rPr>
              <a:t> Most of the houses having moderately irregular and irregular shape of property have high sale price and houses with </a:t>
            </a:r>
            <a:r>
              <a:rPr lang="en-US" b="0" i="0" dirty="0" err="1">
                <a:solidFill>
                  <a:srgbClr val="000000"/>
                </a:solidFill>
                <a:effectLst/>
                <a:latin typeface="Franklin Gothic Medium" panose="020B0603020102020204" pitchFamily="34" charset="0"/>
              </a:rPr>
              <a:t>regullar</a:t>
            </a:r>
            <a:r>
              <a:rPr lang="en-US" b="0" i="0" dirty="0">
                <a:solidFill>
                  <a:srgbClr val="000000"/>
                </a:solidFill>
                <a:effectLst/>
                <a:latin typeface="Franklin Gothic Medium" panose="020B0603020102020204" pitchFamily="34" charset="0"/>
              </a:rPr>
              <a:t> type of property have less sale </a:t>
            </a:r>
            <a:r>
              <a:rPr lang="en-US" b="0" i="0" dirty="0" err="1">
                <a:solidFill>
                  <a:srgbClr val="000000"/>
                </a:solidFill>
                <a:effectLst/>
                <a:latin typeface="Franklin Gothic Medium" panose="020B0603020102020204" pitchFamily="34" charset="0"/>
              </a:rPr>
              <a:t>peice</a:t>
            </a:r>
            <a:r>
              <a:rPr lang="en-US" b="0" i="0" dirty="0">
                <a:solidFill>
                  <a:srgbClr val="000000"/>
                </a:solidFill>
                <a:effectLst/>
                <a:latin typeface="Franklin Gothic Medium" panose="020B0603020102020204" pitchFamily="34" charset="0"/>
              </a:rPr>
              <a:t> compared to others.</a:t>
            </a:r>
          </a:p>
          <a:p>
            <a:pPr marL="342900" indent="-342900" algn="just">
              <a:buFont typeface="Wingdings" panose="05000000000000000000" pitchFamily="2" charset="2"/>
              <a:buChar char="q"/>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a:t>
            </a:r>
            <a:r>
              <a:rPr lang="en-US" b="1" i="0" dirty="0" err="1">
                <a:solidFill>
                  <a:srgbClr val="000000"/>
                </a:solidFill>
                <a:effectLst/>
                <a:latin typeface="Franklin Gothic Medium" panose="020B0603020102020204" pitchFamily="34" charset="0"/>
              </a:rPr>
              <a:t>LandContour</a:t>
            </a:r>
            <a:r>
              <a:rPr lang="en-US" b="1" i="0" dirty="0">
                <a:solidFill>
                  <a:srgbClr val="000000"/>
                </a:solidFill>
                <a:effectLst/>
                <a:latin typeface="Franklin Gothic Medium" panose="020B0603020102020204" pitchFamily="34" charset="0"/>
              </a:rPr>
              <a:t>:</a:t>
            </a:r>
            <a:r>
              <a:rPr lang="en-US" b="0" i="0" dirty="0">
                <a:solidFill>
                  <a:srgbClr val="000000"/>
                </a:solidFill>
                <a:effectLst/>
                <a:latin typeface="Franklin Gothic Medium" panose="020B0603020102020204" pitchFamily="34" charset="0"/>
              </a:rPr>
              <a:t> The houses having the hillside and depression property flatness have high sale price compared to others.</a:t>
            </a:r>
          </a:p>
          <a:p>
            <a:pPr marL="342900" indent="-342900" algn="just">
              <a:buFont typeface="Wingdings" panose="05000000000000000000" pitchFamily="2" charset="2"/>
              <a:buChar char="q"/>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a:t>
            </a:r>
            <a:r>
              <a:rPr lang="en-US" b="1" i="0" dirty="0" err="1">
                <a:solidFill>
                  <a:srgbClr val="000000"/>
                </a:solidFill>
                <a:effectLst/>
                <a:latin typeface="Franklin Gothic Medium" panose="020B0603020102020204" pitchFamily="34" charset="0"/>
              </a:rPr>
              <a:t>LotConfig</a:t>
            </a:r>
            <a:r>
              <a:rPr lang="en-US" b="1" i="0" dirty="0">
                <a:solidFill>
                  <a:srgbClr val="000000"/>
                </a:solidFill>
                <a:effectLst/>
                <a:latin typeface="Franklin Gothic Medium" panose="020B0603020102020204" pitchFamily="34" charset="0"/>
              </a:rPr>
              <a:t>:</a:t>
            </a:r>
            <a:r>
              <a:rPr lang="en-US" b="0" i="0" dirty="0">
                <a:solidFill>
                  <a:srgbClr val="000000"/>
                </a:solidFill>
                <a:effectLst/>
                <a:latin typeface="Franklin Gothic Medium" panose="020B0603020102020204" pitchFamily="34" charset="0"/>
              </a:rPr>
              <a:t> Most of the houses with Frontage on 3 sides of property have high sale price compared to others.</a:t>
            </a:r>
          </a:p>
          <a:p>
            <a:pPr marL="342900" indent="-342900" algn="just">
              <a:buFont typeface="Wingdings" panose="05000000000000000000" pitchFamily="2" charset="2"/>
              <a:buChar char="q"/>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a:t>
            </a:r>
            <a:r>
              <a:rPr lang="en-US" b="1" i="0" dirty="0" err="1">
                <a:solidFill>
                  <a:srgbClr val="000000"/>
                </a:solidFill>
                <a:effectLst/>
                <a:latin typeface="Franklin Gothic Medium" panose="020B0603020102020204" pitchFamily="34" charset="0"/>
              </a:rPr>
              <a:t>LandSlope</a:t>
            </a:r>
            <a:r>
              <a:rPr lang="en-US" b="1" i="0" dirty="0">
                <a:solidFill>
                  <a:srgbClr val="000000"/>
                </a:solidFill>
                <a:effectLst/>
                <a:latin typeface="Franklin Gothic Medium" panose="020B0603020102020204" pitchFamily="34" charset="0"/>
              </a:rPr>
              <a:t>:</a:t>
            </a:r>
            <a:r>
              <a:rPr lang="en-US" b="0" i="0" dirty="0">
                <a:solidFill>
                  <a:srgbClr val="000000"/>
                </a:solidFill>
                <a:effectLst/>
                <a:latin typeface="Franklin Gothic Medium" panose="020B0603020102020204" pitchFamily="34" charset="0"/>
              </a:rPr>
              <a:t> There is no significance difference between the slope of the property. As we can observe the houses having Gentle slope, Moderate Slope and Severe Slope have same sale price.</a:t>
            </a:r>
          </a:p>
          <a:p>
            <a:pPr marL="342900" indent="-342900" algn="just">
              <a:buFont typeface="Wingdings" panose="05000000000000000000" pitchFamily="2" charset="2"/>
              <a:buChar char="q"/>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Neighborhood:</a:t>
            </a:r>
            <a:r>
              <a:rPr lang="en-US" b="0" i="0" dirty="0">
                <a:solidFill>
                  <a:srgbClr val="000000"/>
                </a:solidFill>
                <a:effectLst/>
                <a:latin typeface="Franklin Gothic Medium" panose="020B0603020102020204" pitchFamily="34" charset="0"/>
              </a:rPr>
              <a:t> The houses which are located near Northridge have high sale price compared to others.</a:t>
            </a:r>
          </a:p>
          <a:p>
            <a:pPr marL="342900" indent="-342900" algn="just">
              <a:buFont typeface="Wingdings" panose="05000000000000000000" pitchFamily="2" charset="2"/>
              <a:buChar char="q"/>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Condition1:</a:t>
            </a:r>
            <a:r>
              <a:rPr lang="en-US" b="0" i="0" dirty="0">
                <a:solidFill>
                  <a:srgbClr val="000000"/>
                </a:solidFill>
                <a:effectLst/>
                <a:latin typeface="Franklin Gothic Medium" panose="020B0603020102020204" pitchFamily="34" charset="0"/>
              </a:rPr>
              <a:t> The houses having the conditions adjacent to </a:t>
            </a:r>
            <a:r>
              <a:rPr lang="en-US" b="0" i="0" dirty="0" err="1">
                <a:solidFill>
                  <a:srgbClr val="000000"/>
                </a:solidFill>
                <a:effectLst/>
                <a:latin typeface="Franklin Gothic Medium" panose="020B0603020102020204" pitchFamily="34" charset="0"/>
              </a:rPr>
              <a:t>postive</a:t>
            </a:r>
            <a:r>
              <a:rPr lang="en-US" b="0" i="0" dirty="0">
                <a:solidFill>
                  <a:srgbClr val="000000"/>
                </a:solidFill>
                <a:effectLst/>
                <a:latin typeface="Franklin Gothic Medium" panose="020B0603020102020204" pitchFamily="34" charset="0"/>
              </a:rPr>
              <a:t> off-site feature and houses within 200' of North-South Railroad have high sale price compared to others.</a:t>
            </a:r>
          </a:p>
          <a:p>
            <a:pPr marL="342900" indent="-342900" algn="just">
              <a:buFont typeface="Wingdings" panose="05000000000000000000" pitchFamily="2" charset="2"/>
              <a:buChar char="q"/>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Condition2:</a:t>
            </a:r>
            <a:r>
              <a:rPr lang="en-US" b="0" i="0" dirty="0">
                <a:solidFill>
                  <a:srgbClr val="000000"/>
                </a:solidFill>
                <a:effectLst/>
                <a:latin typeface="Franklin Gothic Medium" panose="020B0603020102020204" pitchFamily="34" charset="0"/>
              </a:rPr>
              <a:t> The houses having the conditions near positive off-site feature park, greenbelt, </a:t>
            </a:r>
            <a:r>
              <a:rPr lang="en-US" b="0" i="0" dirty="0" err="1">
                <a:solidFill>
                  <a:srgbClr val="000000"/>
                </a:solidFill>
                <a:effectLst/>
                <a:latin typeface="Franklin Gothic Medium" panose="020B0603020102020204" pitchFamily="34" charset="0"/>
              </a:rPr>
              <a:t>etc</a:t>
            </a:r>
            <a:r>
              <a:rPr lang="en-US" b="0" i="0" dirty="0">
                <a:solidFill>
                  <a:srgbClr val="000000"/>
                </a:solidFill>
                <a:effectLst/>
                <a:latin typeface="Franklin Gothic Medium" panose="020B0603020102020204" pitchFamily="34" charset="0"/>
              </a:rPr>
              <a:t> and adjacent to </a:t>
            </a:r>
            <a:r>
              <a:rPr lang="en-US" b="0" i="0" dirty="0" err="1">
                <a:solidFill>
                  <a:srgbClr val="000000"/>
                </a:solidFill>
                <a:effectLst/>
                <a:latin typeface="Franklin Gothic Medium" panose="020B0603020102020204" pitchFamily="34" charset="0"/>
              </a:rPr>
              <a:t>postive</a:t>
            </a:r>
            <a:r>
              <a:rPr lang="en-US" b="0" i="0" dirty="0">
                <a:solidFill>
                  <a:srgbClr val="000000"/>
                </a:solidFill>
                <a:effectLst/>
                <a:latin typeface="Franklin Gothic Medium" panose="020B0603020102020204" pitchFamily="34" charset="0"/>
              </a:rPr>
              <a:t> off-site feature have high sale price.</a:t>
            </a:r>
          </a:p>
          <a:p>
            <a:endParaRPr lang="en-IN" dirty="0"/>
          </a:p>
        </p:txBody>
      </p:sp>
    </p:spTree>
    <p:extLst>
      <p:ext uri="{BB962C8B-B14F-4D97-AF65-F5344CB8AC3E}">
        <p14:creationId xmlns:p14="http://schemas.microsoft.com/office/powerpoint/2010/main" val="18648508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3FD472-CD25-4E74-86E6-BEC9EE52246A}"/>
              </a:ext>
            </a:extLst>
          </p:cNvPr>
          <p:cNvSpPr txBox="1"/>
          <p:nvPr/>
        </p:nvSpPr>
        <p:spPr>
          <a:xfrm>
            <a:off x="642026" y="116732"/>
            <a:ext cx="10875524" cy="584775"/>
          </a:xfrm>
          <a:prstGeom prst="rect">
            <a:avLst/>
          </a:prstGeom>
          <a:noFill/>
        </p:spPr>
        <p:txBody>
          <a:bodyPr wrap="square" rtlCol="0">
            <a:spAutoFit/>
          </a:bodyPr>
          <a:lstStyle/>
          <a:p>
            <a:pPr algn="ct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Visualizing Nominal  Variables vs Sale Price</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pic>
        <p:nvPicPr>
          <p:cNvPr id="8" name="Picture 7">
            <a:extLst>
              <a:ext uri="{FF2B5EF4-FFF2-40B4-BE49-F238E27FC236}">
                <a16:creationId xmlns:a16="http://schemas.microsoft.com/office/drawing/2014/main" id="{06E2DB47-D546-4E35-832F-0EB9A89C63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013" y="701507"/>
            <a:ext cx="11517550" cy="6156493"/>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9512336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9D43787-7DED-4AC6-A6FB-500205A20171}"/>
              </a:ext>
            </a:extLst>
          </p:cNvPr>
          <p:cNvSpPr txBox="1"/>
          <p:nvPr/>
        </p:nvSpPr>
        <p:spPr>
          <a:xfrm>
            <a:off x="625813" y="428017"/>
            <a:ext cx="10940374" cy="646331"/>
          </a:xfrm>
          <a:prstGeom prst="rect">
            <a:avLst/>
          </a:prstGeom>
          <a:noFill/>
        </p:spPr>
        <p:txBody>
          <a:bodyPr wrap="square" rtlCol="0">
            <a:spAutoFit/>
          </a:bodyPr>
          <a:lstStyle/>
          <a:p>
            <a:r>
              <a:rPr lang="en-US" sz="3600" b="1" u="sng" dirty="0">
                <a:solidFill>
                  <a:srgbClr val="C00000"/>
                </a:solidFill>
                <a:latin typeface="Footlight MT Light" panose="0204060206030A020304" pitchFamily="18" charset="0"/>
              </a:rPr>
              <a:t>Observations:</a:t>
            </a:r>
            <a:endParaRPr lang="en-IN" sz="3600" b="1" u="sng" dirty="0">
              <a:solidFill>
                <a:srgbClr val="C00000"/>
              </a:solidFill>
              <a:latin typeface="Footlight MT Light" panose="0204060206030A020304" pitchFamily="18" charset="0"/>
            </a:endParaRPr>
          </a:p>
        </p:txBody>
      </p:sp>
      <p:sp>
        <p:nvSpPr>
          <p:cNvPr id="3" name="TextBox 2">
            <a:extLst>
              <a:ext uri="{FF2B5EF4-FFF2-40B4-BE49-F238E27FC236}">
                <a16:creationId xmlns:a16="http://schemas.microsoft.com/office/drawing/2014/main" id="{8F9A6712-77E0-470F-8895-DE30D11B52A6}"/>
              </a:ext>
            </a:extLst>
          </p:cNvPr>
          <p:cNvSpPr txBox="1"/>
          <p:nvPr/>
        </p:nvSpPr>
        <p:spPr>
          <a:xfrm>
            <a:off x="625814" y="1235413"/>
            <a:ext cx="10940374" cy="5016758"/>
          </a:xfrm>
          <a:prstGeom prst="rect">
            <a:avLst/>
          </a:prstGeom>
          <a:noFill/>
        </p:spPr>
        <p:txBody>
          <a:bodyPr wrap="square" rtlCol="0">
            <a:spAutoFit/>
          </a:bodyPr>
          <a:lstStyle/>
          <a:p>
            <a:pPr marL="285750" indent="-285750" algn="just">
              <a:buFont typeface="Wingdings" panose="05000000000000000000" pitchFamily="2" charset="2"/>
              <a:buChar char="ü"/>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Georgia" panose="02040502050405020303" pitchFamily="18" charset="0"/>
              </a:rPr>
              <a:t> vs </a:t>
            </a:r>
            <a:r>
              <a:rPr lang="en-US" sz="2000" b="1" i="0" dirty="0" err="1">
                <a:solidFill>
                  <a:srgbClr val="000000"/>
                </a:solidFill>
                <a:effectLst/>
                <a:latin typeface="Georgia" panose="02040502050405020303" pitchFamily="18" charset="0"/>
              </a:rPr>
              <a:t>BldgType</a:t>
            </a:r>
            <a:r>
              <a:rPr lang="en-US" sz="2000" b="1" i="0" dirty="0">
                <a:solidFill>
                  <a:srgbClr val="000000"/>
                </a:solidFill>
                <a:effectLst/>
                <a:latin typeface="Georgia" panose="02040502050405020303" pitchFamily="18" charset="0"/>
              </a:rPr>
              <a:t>:</a:t>
            </a:r>
            <a:r>
              <a:rPr lang="en-US" sz="2000" b="0" i="0" dirty="0">
                <a:solidFill>
                  <a:srgbClr val="000000"/>
                </a:solidFill>
                <a:effectLst/>
                <a:latin typeface="Georgia" panose="02040502050405020303" pitchFamily="18" charset="0"/>
              </a:rPr>
              <a:t> Most of the houses are Single-family Detached and Townhouse End Unit and they have higher sale price compared to other categories.</a:t>
            </a:r>
          </a:p>
          <a:p>
            <a:pPr algn="just"/>
            <a:endParaRPr lang="en-US" sz="2000"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sz="2000" b="1" i="0" dirty="0" err="1">
                <a:solidFill>
                  <a:srgbClr val="000000"/>
                </a:solidFill>
                <a:effectLst/>
                <a:latin typeface="Georgia" panose="02040502050405020303" pitchFamily="18" charset="0"/>
              </a:rPr>
              <a:t>SalePrice</a:t>
            </a:r>
            <a:r>
              <a:rPr lang="en-US" sz="2000" b="1" i="0" dirty="0">
                <a:solidFill>
                  <a:srgbClr val="000000"/>
                </a:solidFill>
                <a:effectLst/>
                <a:latin typeface="Georgia" panose="02040502050405020303" pitchFamily="18" charset="0"/>
              </a:rPr>
              <a:t> vs </a:t>
            </a:r>
            <a:r>
              <a:rPr lang="en-US" sz="2000" b="1" i="0" dirty="0" err="1">
                <a:solidFill>
                  <a:srgbClr val="000000"/>
                </a:solidFill>
                <a:effectLst/>
                <a:latin typeface="Georgia" panose="02040502050405020303" pitchFamily="18" charset="0"/>
              </a:rPr>
              <a:t>HouseStyle</a:t>
            </a:r>
            <a:r>
              <a:rPr lang="en-US" sz="2000" b="1" i="0" dirty="0">
                <a:solidFill>
                  <a:srgbClr val="000000"/>
                </a:solidFill>
                <a:effectLst/>
                <a:latin typeface="Georgia" panose="02040502050405020303" pitchFamily="18" charset="0"/>
              </a:rPr>
              <a:t>:</a:t>
            </a:r>
            <a:r>
              <a:rPr lang="en-US" sz="2000" b="0" i="0" dirty="0">
                <a:solidFill>
                  <a:srgbClr val="000000"/>
                </a:solidFill>
                <a:effectLst/>
                <a:latin typeface="Georgia" panose="02040502050405020303" pitchFamily="18" charset="0"/>
              </a:rPr>
              <a:t> Houses which are having style of dwelling 2nd level finished and Two story have high sale price compared to other types.</a:t>
            </a:r>
          </a:p>
          <a:p>
            <a:pPr algn="just"/>
            <a:endParaRPr lang="en-US" sz="2000"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sz="2000" b="1" i="0" dirty="0" err="1">
                <a:solidFill>
                  <a:srgbClr val="000000"/>
                </a:solidFill>
                <a:effectLst/>
                <a:latin typeface="Georgia" panose="02040502050405020303" pitchFamily="18" charset="0"/>
              </a:rPr>
              <a:t>SalePrice</a:t>
            </a:r>
            <a:r>
              <a:rPr lang="en-US" sz="2000" b="1" i="0" dirty="0">
                <a:solidFill>
                  <a:srgbClr val="000000"/>
                </a:solidFill>
                <a:effectLst/>
                <a:latin typeface="Georgia" panose="02040502050405020303" pitchFamily="18" charset="0"/>
              </a:rPr>
              <a:t> vs </a:t>
            </a:r>
            <a:r>
              <a:rPr lang="en-US" sz="2000" b="1" i="0" dirty="0" err="1">
                <a:solidFill>
                  <a:srgbClr val="000000"/>
                </a:solidFill>
                <a:effectLst/>
                <a:latin typeface="Georgia" panose="02040502050405020303" pitchFamily="18" charset="0"/>
              </a:rPr>
              <a:t>RoofStyle</a:t>
            </a:r>
            <a:r>
              <a:rPr lang="en-US" sz="2000" b="1" i="0" dirty="0">
                <a:solidFill>
                  <a:srgbClr val="000000"/>
                </a:solidFill>
                <a:effectLst/>
                <a:latin typeface="Georgia" panose="02040502050405020303" pitchFamily="18" charset="0"/>
              </a:rPr>
              <a:t>:</a:t>
            </a:r>
            <a:r>
              <a:rPr lang="en-US" sz="2000" b="0" i="0" dirty="0">
                <a:solidFill>
                  <a:srgbClr val="000000"/>
                </a:solidFill>
                <a:effectLst/>
                <a:latin typeface="Georgia" panose="02040502050405020303" pitchFamily="18" charset="0"/>
              </a:rPr>
              <a:t> The houses having the roof style Flat, Hip and Shed have high sale price and the houses having </a:t>
            </a:r>
            <a:r>
              <a:rPr lang="en-US" sz="2000" b="0" i="0" dirty="0" err="1">
                <a:solidFill>
                  <a:srgbClr val="000000"/>
                </a:solidFill>
                <a:effectLst/>
                <a:latin typeface="Georgia" panose="02040502050405020303" pitchFamily="18" charset="0"/>
              </a:rPr>
              <a:t>gabrel</a:t>
            </a:r>
            <a:r>
              <a:rPr lang="en-US" sz="2000" b="0" i="0" dirty="0">
                <a:solidFill>
                  <a:srgbClr val="000000"/>
                </a:solidFill>
                <a:effectLst/>
                <a:latin typeface="Georgia" panose="02040502050405020303" pitchFamily="18" charset="0"/>
              </a:rPr>
              <a:t> roof style have less sale price.</a:t>
            </a:r>
          </a:p>
          <a:p>
            <a:pPr algn="just"/>
            <a:endParaRPr lang="en-US" sz="2000"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sz="2000" b="1" i="0" dirty="0" err="1">
                <a:solidFill>
                  <a:srgbClr val="000000"/>
                </a:solidFill>
                <a:effectLst/>
                <a:latin typeface="Georgia" panose="02040502050405020303" pitchFamily="18" charset="0"/>
              </a:rPr>
              <a:t>SalePrice</a:t>
            </a:r>
            <a:r>
              <a:rPr lang="en-US" sz="2000" b="1" i="0" dirty="0">
                <a:solidFill>
                  <a:srgbClr val="000000"/>
                </a:solidFill>
                <a:effectLst/>
                <a:latin typeface="Georgia" panose="02040502050405020303" pitchFamily="18" charset="0"/>
              </a:rPr>
              <a:t> vs </a:t>
            </a:r>
            <a:r>
              <a:rPr lang="en-US" sz="2000" b="1" i="0" dirty="0" err="1">
                <a:solidFill>
                  <a:srgbClr val="000000"/>
                </a:solidFill>
                <a:effectLst/>
                <a:latin typeface="Georgia" panose="02040502050405020303" pitchFamily="18" charset="0"/>
              </a:rPr>
              <a:t>RoofMatl</a:t>
            </a:r>
            <a:r>
              <a:rPr lang="en-US" sz="2000" b="1" i="0" dirty="0">
                <a:solidFill>
                  <a:srgbClr val="000000"/>
                </a:solidFill>
                <a:effectLst/>
                <a:latin typeface="Georgia" panose="02040502050405020303" pitchFamily="18" charset="0"/>
              </a:rPr>
              <a:t>:</a:t>
            </a:r>
            <a:r>
              <a:rPr lang="en-US" sz="2000" b="0" i="0" dirty="0">
                <a:solidFill>
                  <a:srgbClr val="000000"/>
                </a:solidFill>
                <a:effectLst/>
                <a:latin typeface="Georgia" panose="02040502050405020303" pitchFamily="18" charset="0"/>
              </a:rPr>
              <a:t> Houses with Wood Shingles root materials have high sale prices.</a:t>
            </a:r>
          </a:p>
          <a:p>
            <a:pPr algn="just"/>
            <a:endParaRPr lang="en-US" sz="2000"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sz="2000" b="1" i="0" dirty="0" err="1">
                <a:solidFill>
                  <a:srgbClr val="000000"/>
                </a:solidFill>
                <a:effectLst/>
                <a:latin typeface="Georgia" panose="02040502050405020303" pitchFamily="18" charset="0"/>
              </a:rPr>
              <a:t>SalePrice</a:t>
            </a:r>
            <a:r>
              <a:rPr lang="en-US" sz="2000" b="1" i="0" dirty="0">
                <a:solidFill>
                  <a:srgbClr val="000000"/>
                </a:solidFill>
                <a:effectLst/>
                <a:latin typeface="Georgia" panose="02040502050405020303" pitchFamily="18" charset="0"/>
              </a:rPr>
              <a:t> vs Exterior1st:</a:t>
            </a:r>
            <a:r>
              <a:rPr lang="en-US" sz="2000" b="0" i="0" dirty="0">
                <a:solidFill>
                  <a:srgbClr val="000000"/>
                </a:solidFill>
                <a:effectLst/>
                <a:latin typeface="Georgia" panose="02040502050405020303" pitchFamily="18" charset="0"/>
              </a:rPr>
              <a:t> Houses having Imitation Stucco, Stone and Cement Board as 1st exterior cover have high sale price.</a:t>
            </a:r>
          </a:p>
          <a:p>
            <a:pPr algn="just"/>
            <a:endParaRPr lang="en-US" sz="2000" b="0" i="0" dirty="0">
              <a:solidFill>
                <a:srgbClr val="000000"/>
              </a:solidFill>
              <a:effectLst/>
              <a:latin typeface="Georgia" panose="02040502050405020303" pitchFamily="18" charset="0"/>
            </a:endParaRPr>
          </a:p>
          <a:p>
            <a:pPr marL="285750" indent="-285750" algn="just">
              <a:buFont typeface="Wingdings" panose="05000000000000000000" pitchFamily="2" charset="2"/>
              <a:buChar char="ü"/>
            </a:pPr>
            <a:r>
              <a:rPr lang="en-US" sz="2000" b="1" i="0" dirty="0" err="1">
                <a:solidFill>
                  <a:srgbClr val="000000"/>
                </a:solidFill>
                <a:effectLst/>
                <a:latin typeface="Georgia" panose="02040502050405020303" pitchFamily="18" charset="0"/>
              </a:rPr>
              <a:t>SalePrice</a:t>
            </a:r>
            <a:r>
              <a:rPr lang="en-US" sz="2000" b="1" i="0" dirty="0">
                <a:solidFill>
                  <a:srgbClr val="000000"/>
                </a:solidFill>
                <a:effectLst/>
                <a:latin typeface="Georgia" panose="02040502050405020303" pitchFamily="18" charset="0"/>
              </a:rPr>
              <a:t> vs Exterior2nd:</a:t>
            </a:r>
            <a:r>
              <a:rPr lang="en-US" sz="2000" b="0" i="0" dirty="0">
                <a:solidFill>
                  <a:srgbClr val="000000"/>
                </a:solidFill>
                <a:effectLst/>
                <a:latin typeface="Georgia" panose="02040502050405020303" pitchFamily="18" charset="0"/>
              </a:rPr>
              <a:t> Houses having Imitation Stucco and other as 2nd cover have high sale price.</a:t>
            </a:r>
          </a:p>
        </p:txBody>
      </p:sp>
    </p:spTree>
    <p:extLst>
      <p:ext uri="{BB962C8B-B14F-4D97-AF65-F5344CB8AC3E}">
        <p14:creationId xmlns:p14="http://schemas.microsoft.com/office/powerpoint/2010/main" val="188565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394080-BC52-4491-9144-A6D3264EA096}"/>
              </a:ext>
            </a:extLst>
          </p:cNvPr>
          <p:cNvSpPr txBox="1"/>
          <p:nvPr/>
        </p:nvSpPr>
        <p:spPr>
          <a:xfrm>
            <a:off x="701040" y="372348"/>
            <a:ext cx="10932160" cy="646331"/>
          </a:xfrm>
          <a:prstGeom prst="rect">
            <a:avLst/>
          </a:prstGeom>
          <a:noFill/>
        </p:spPr>
        <p:txBody>
          <a:bodyPr wrap="square" rtlCol="0">
            <a:spAutoFit/>
          </a:bodyPr>
          <a:lstStyle/>
          <a:p>
            <a:pPr algn="ctr"/>
            <a:r>
              <a:rPr lang="en-US" sz="3600" u="sng" dirty="0">
                <a:latin typeface="Impact" panose="020B0806030902050204" pitchFamily="34" charset="0"/>
              </a:rPr>
              <a:t>INTRODUCTION</a:t>
            </a:r>
            <a:endParaRPr lang="en-IN" sz="3600" u="sng" dirty="0">
              <a:latin typeface="Impact" panose="020B0806030902050204" pitchFamily="34" charset="0"/>
            </a:endParaRPr>
          </a:p>
        </p:txBody>
      </p:sp>
      <p:sp>
        <p:nvSpPr>
          <p:cNvPr id="7" name="TextBox 6">
            <a:extLst>
              <a:ext uri="{FF2B5EF4-FFF2-40B4-BE49-F238E27FC236}">
                <a16:creationId xmlns:a16="http://schemas.microsoft.com/office/drawing/2014/main" id="{FBED7C39-32E9-4BC9-8323-6B9792634B67}"/>
              </a:ext>
            </a:extLst>
          </p:cNvPr>
          <p:cNvSpPr txBox="1"/>
          <p:nvPr/>
        </p:nvSpPr>
        <p:spPr>
          <a:xfrm>
            <a:off x="701040" y="1460841"/>
            <a:ext cx="10932160" cy="3640740"/>
          </a:xfrm>
          <a:prstGeom prst="rect">
            <a:avLst/>
          </a:prstGeom>
          <a:noFill/>
        </p:spPr>
        <p:txBody>
          <a:bodyPr wrap="square" rtlCol="0">
            <a:spAutoFit/>
          </a:bodyPr>
          <a:lstStyle/>
          <a:p>
            <a:pPr marL="342900" indent="-342900" algn="just">
              <a:lnSpc>
                <a:spcPct val="107000"/>
              </a:lnSpc>
              <a:spcAft>
                <a:spcPts val="800"/>
              </a:spcAft>
              <a:buFont typeface="Wingdings" panose="05000000000000000000" pitchFamily="2" charset="2"/>
              <a:buChar char="Ø"/>
            </a:pPr>
            <a:r>
              <a:rPr lang="en-IN" b="1" dirty="0">
                <a:solidFill>
                  <a:srgbClr val="002060"/>
                </a:solidFill>
                <a:effectLst/>
                <a:latin typeface="Lucida Fax" panose="02060602050505020204" pitchFamily="18" charset="0"/>
                <a:ea typeface="Microsoft Sans Serif" panose="020B0604020202020204" pitchFamily="34" charset="0"/>
                <a:cs typeface="Microsoft Sans Serif" panose="020B0604020202020204" pitchFamily="34" charset="0"/>
              </a:rPr>
              <a:t>Thousands of houses are sold every day. There are some questions every buyer asks himself like: What is the actual price that this house deserves? Am I paying a fair price? Also</a:t>
            </a:r>
            <a:r>
              <a:rPr lang="en-IN" b="1" spc="30" dirty="0">
                <a:solidFill>
                  <a:srgbClr val="002060"/>
                </a:solidFill>
                <a:effectLst/>
                <a:latin typeface="Lucida Fax" panose="02060602050505020204" pitchFamily="18" charset="0"/>
                <a:ea typeface="Microsoft Sans Serif" panose="020B0604020202020204" pitchFamily="34" charset="0"/>
                <a:cs typeface="Microsoft Sans Serif" panose="020B0604020202020204" pitchFamily="34" charset="0"/>
              </a:rPr>
              <a:t> Is it the location? Is it the overall quality of the house? Is it the size? Could it be sold at a good price in future? All these questions come in to our mind when we decide to purchase a house.</a:t>
            </a:r>
          </a:p>
          <a:p>
            <a:pPr marL="285750" indent="-285750" algn="just">
              <a:lnSpc>
                <a:spcPct val="107000"/>
              </a:lnSpc>
              <a:spcAft>
                <a:spcPts val="800"/>
              </a:spcAft>
              <a:buFont typeface="Wingdings" panose="05000000000000000000" pitchFamily="2" charset="2"/>
              <a:buChar char="Ø"/>
            </a:pPr>
            <a:endParaRPr lang="en-IN" b="1" spc="30" dirty="0">
              <a:solidFill>
                <a:srgbClr val="002060"/>
              </a:solidFill>
              <a:effectLst/>
              <a:latin typeface="Lucida Fax" panose="02060602050505020204" pitchFamily="18" charset="0"/>
              <a:ea typeface="Microsoft Sans Serif" panose="020B0604020202020204" pitchFamily="34" charset="0"/>
              <a:cs typeface="Microsoft Sans Serif" panose="020B0604020202020204" pitchFamily="34" charset="0"/>
            </a:endParaRPr>
          </a:p>
          <a:p>
            <a:pPr marL="342900" indent="-342900" algn="just">
              <a:lnSpc>
                <a:spcPct val="107000"/>
              </a:lnSpc>
              <a:spcAft>
                <a:spcPts val="800"/>
              </a:spcAft>
              <a:buFont typeface="Wingdings" panose="05000000000000000000" pitchFamily="2" charset="2"/>
              <a:buChar char="Ø"/>
            </a:pPr>
            <a:r>
              <a:rPr lang="en-IN" b="1" spc="30" dirty="0">
                <a:solidFill>
                  <a:srgbClr val="002060"/>
                </a:solidFill>
                <a:effectLst/>
                <a:latin typeface="Lucida Fax" panose="02060602050505020204" pitchFamily="18" charset="0"/>
                <a:ea typeface="Microsoft Sans Serif" panose="020B0604020202020204" pitchFamily="34" charset="0"/>
                <a:cs typeface="Microsoft Sans Serif" panose="020B0604020202020204" pitchFamily="34" charset="0"/>
              </a:rPr>
              <a:t>In this study, </a:t>
            </a:r>
            <a:r>
              <a:rPr lang="en-IN" b="1" dirty="0">
                <a:solidFill>
                  <a:srgbClr val="002060"/>
                </a:solidFill>
                <a:effectLst/>
                <a:latin typeface="Lucida Fax" panose="02060602050505020204" pitchFamily="18" charset="0"/>
                <a:ea typeface="Microsoft Sans Serif" panose="020B0604020202020204" pitchFamily="34" charset="0"/>
                <a:cs typeface="Microsoft Sans Serif" panose="020B0604020202020204" pitchFamily="34" charset="0"/>
              </a:rPr>
              <a:t>a machine learning model is proposed to predict a house price based on data related to the house (its size, the year it was built in, etc.). During the development and evaluation of our model, we will show the code used for each step followed by its output. This will facilitate the reproducibility of our work.</a:t>
            </a:r>
          </a:p>
          <a:p>
            <a:endParaRPr lang="en-IN" dirty="0"/>
          </a:p>
        </p:txBody>
      </p:sp>
    </p:spTree>
    <p:extLst>
      <p:ext uri="{BB962C8B-B14F-4D97-AF65-F5344CB8AC3E}">
        <p14:creationId xmlns:p14="http://schemas.microsoft.com/office/powerpoint/2010/main" val="39822235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F8ECE07-1EBC-4891-8D29-3BBBBCBA0E11}"/>
              </a:ext>
            </a:extLst>
          </p:cNvPr>
          <p:cNvSpPr txBox="1"/>
          <p:nvPr/>
        </p:nvSpPr>
        <p:spPr>
          <a:xfrm>
            <a:off x="567447" y="87549"/>
            <a:ext cx="11057106" cy="584775"/>
          </a:xfrm>
          <a:prstGeom prst="rect">
            <a:avLst/>
          </a:prstGeom>
          <a:noFill/>
        </p:spPr>
        <p:txBody>
          <a:bodyPr wrap="square" rtlCol="0">
            <a:spAutoFit/>
          </a:bodyPr>
          <a:lstStyle/>
          <a:p>
            <a:pPr algn="ct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Visualizing Nominal  Variables vs Sale Price</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pic>
        <p:nvPicPr>
          <p:cNvPr id="4" name="Picture 3">
            <a:extLst>
              <a:ext uri="{FF2B5EF4-FFF2-40B4-BE49-F238E27FC236}">
                <a16:creationId xmlns:a16="http://schemas.microsoft.com/office/drawing/2014/main" id="{66A0A4B8-DBAC-47B2-A2A9-6A3B3CB7BB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723" y="672324"/>
            <a:ext cx="11624553" cy="6185676"/>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825139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673509-1CDF-4220-AC68-198783E20D9D}"/>
              </a:ext>
            </a:extLst>
          </p:cNvPr>
          <p:cNvSpPr txBox="1"/>
          <p:nvPr/>
        </p:nvSpPr>
        <p:spPr>
          <a:xfrm flipH="1">
            <a:off x="687745" y="379379"/>
            <a:ext cx="10862229"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Observations:</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3" name="TextBox 2">
            <a:extLst>
              <a:ext uri="{FF2B5EF4-FFF2-40B4-BE49-F238E27FC236}">
                <a16:creationId xmlns:a16="http://schemas.microsoft.com/office/drawing/2014/main" id="{3A7CBC45-DAF0-46D6-B30E-787AFDA95D7D}"/>
              </a:ext>
            </a:extLst>
          </p:cNvPr>
          <p:cNvSpPr txBox="1"/>
          <p:nvPr/>
        </p:nvSpPr>
        <p:spPr>
          <a:xfrm>
            <a:off x="865762" y="1254868"/>
            <a:ext cx="10684212" cy="5078313"/>
          </a:xfrm>
          <a:prstGeom prst="rect">
            <a:avLst/>
          </a:prstGeom>
          <a:noFill/>
        </p:spPr>
        <p:txBody>
          <a:bodyPr wrap="square" rtlCol="0">
            <a:spAutoFit/>
          </a:bodyPr>
          <a:lstStyle/>
          <a:p>
            <a:pPr marL="285750" indent="-285750" algn="just">
              <a:buFont typeface="Wingdings" panose="05000000000000000000" pitchFamily="2" charset="2"/>
              <a:buChar char="ü"/>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a:t>
            </a:r>
            <a:r>
              <a:rPr lang="en-US" b="1" i="0" dirty="0" err="1">
                <a:solidFill>
                  <a:srgbClr val="000000"/>
                </a:solidFill>
                <a:effectLst/>
                <a:latin typeface="Franklin Gothic Medium" panose="020B0603020102020204" pitchFamily="34" charset="0"/>
              </a:rPr>
              <a:t>MasVnrType</a:t>
            </a:r>
            <a:r>
              <a:rPr lang="en-US" b="1" i="0" dirty="0">
                <a:solidFill>
                  <a:srgbClr val="000000"/>
                </a:solidFill>
                <a:effectLst/>
                <a:latin typeface="Franklin Gothic Medium" panose="020B0603020102020204" pitchFamily="34" charset="0"/>
              </a:rPr>
              <a:t>:</a:t>
            </a:r>
            <a:r>
              <a:rPr lang="en-US" b="0" i="0" dirty="0">
                <a:solidFill>
                  <a:srgbClr val="000000"/>
                </a:solidFill>
                <a:effectLst/>
                <a:latin typeface="Franklin Gothic Medium" panose="020B0603020102020204" pitchFamily="34" charset="0"/>
              </a:rPr>
              <a:t> Houses having Stone Masonry veneer type have high sale price than other types.</a:t>
            </a:r>
          </a:p>
          <a:p>
            <a:pPr marL="285750" indent="-285750" algn="just">
              <a:buFont typeface="Wingdings" panose="05000000000000000000" pitchFamily="2" charset="2"/>
              <a:buChar char="ü"/>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Foundation:</a:t>
            </a:r>
            <a:r>
              <a:rPr lang="en-US" b="0" i="0" dirty="0">
                <a:solidFill>
                  <a:srgbClr val="000000"/>
                </a:solidFill>
                <a:effectLst/>
                <a:latin typeface="Franklin Gothic Medium" panose="020B0603020102020204" pitchFamily="34" charset="0"/>
              </a:rPr>
              <a:t> Houses having Poured </a:t>
            </a:r>
            <a:r>
              <a:rPr lang="en-US" b="0" i="0" dirty="0" err="1">
                <a:solidFill>
                  <a:srgbClr val="000000"/>
                </a:solidFill>
                <a:effectLst/>
                <a:latin typeface="Franklin Gothic Medium" panose="020B0603020102020204" pitchFamily="34" charset="0"/>
              </a:rPr>
              <a:t>Contrete</a:t>
            </a:r>
            <a:r>
              <a:rPr lang="en-US" b="0" i="0" dirty="0">
                <a:solidFill>
                  <a:srgbClr val="000000"/>
                </a:solidFill>
                <a:effectLst/>
                <a:latin typeface="Franklin Gothic Medium" panose="020B0603020102020204" pitchFamily="34" charset="0"/>
              </a:rPr>
              <a:t> as foundation type have high sale price compared to other types.</a:t>
            </a:r>
          </a:p>
          <a:p>
            <a:pPr marL="285750" indent="-285750" algn="just">
              <a:buFont typeface="Wingdings" panose="05000000000000000000" pitchFamily="2" charset="2"/>
              <a:buChar char="ü"/>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a:t>
            </a:r>
            <a:r>
              <a:rPr lang="en-US" b="1" i="0" dirty="0" err="1">
                <a:solidFill>
                  <a:srgbClr val="000000"/>
                </a:solidFill>
                <a:effectLst/>
                <a:latin typeface="Franklin Gothic Medium" panose="020B0603020102020204" pitchFamily="34" charset="0"/>
              </a:rPr>
              <a:t>BsmtExposure</a:t>
            </a:r>
            <a:r>
              <a:rPr lang="en-US" b="1" i="0" dirty="0">
                <a:solidFill>
                  <a:srgbClr val="000000"/>
                </a:solidFill>
                <a:effectLst/>
                <a:latin typeface="Franklin Gothic Medium" panose="020B0603020102020204" pitchFamily="34" charset="0"/>
              </a:rPr>
              <a:t>:</a:t>
            </a:r>
            <a:r>
              <a:rPr lang="en-US" b="0" i="0" dirty="0">
                <a:solidFill>
                  <a:srgbClr val="000000"/>
                </a:solidFill>
                <a:effectLst/>
                <a:latin typeface="Franklin Gothic Medium" panose="020B0603020102020204" pitchFamily="34" charset="0"/>
              </a:rPr>
              <a:t> Houses having good walkout or garden level walls have high sale price compared to others.</a:t>
            </a:r>
          </a:p>
          <a:p>
            <a:pPr marL="285750" indent="-285750" algn="just">
              <a:buFont typeface="Wingdings" panose="05000000000000000000" pitchFamily="2" charset="2"/>
              <a:buChar char="ü"/>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BsmtFinType1:</a:t>
            </a:r>
            <a:r>
              <a:rPr lang="en-US" b="0" i="0" dirty="0">
                <a:solidFill>
                  <a:srgbClr val="000000"/>
                </a:solidFill>
                <a:effectLst/>
                <a:latin typeface="Franklin Gothic Medium" panose="020B0603020102020204" pitchFamily="34" charset="0"/>
              </a:rPr>
              <a:t> The sale price is high for the houses containing good living quarters basement finished area.</a:t>
            </a:r>
          </a:p>
          <a:p>
            <a:pPr marL="285750" indent="-285750" algn="just">
              <a:buFont typeface="Wingdings" panose="05000000000000000000" pitchFamily="2" charset="2"/>
              <a:buChar char="ü"/>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BsmtFinType2:</a:t>
            </a:r>
            <a:r>
              <a:rPr lang="en-US" b="0" i="0" dirty="0">
                <a:solidFill>
                  <a:srgbClr val="000000"/>
                </a:solidFill>
                <a:effectLst/>
                <a:latin typeface="Franklin Gothic Medium" panose="020B0603020102020204" pitchFamily="34" charset="0"/>
              </a:rPr>
              <a:t> The sale price is moderately high for the houses having good living quarters and average living quarters.</a:t>
            </a:r>
          </a:p>
          <a:p>
            <a:pPr marL="285750" indent="-285750" algn="just">
              <a:buFont typeface="Wingdings" panose="05000000000000000000" pitchFamily="2" charset="2"/>
              <a:buChar char="ü"/>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Heating:</a:t>
            </a:r>
            <a:r>
              <a:rPr lang="en-US" b="0" i="0" dirty="0">
                <a:solidFill>
                  <a:srgbClr val="000000"/>
                </a:solidFill>
                <a:effectLst/>
                <a:latin typeface="Franklin Gothic Medium" panose="020B0603020102020204" pitchFamily="34" charset="0"/>
              </a:rPr>
              <a:t> The houses having the heating type gas forced warm air furnace and gas hot water or steam heat have high sale price.</a:t>
            </a:r>
          </a:p>
          <a:p>
            <a:pPr marL="285750" indent="-285750" algn="just">
              <a:buFont typeface="Wingdings" panose="05000000000000000000" pitchFamily="2" charset="2"/>
              <a:buChar char="ü"/>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a:t>
            </a:r>
            <a:r>
              <a:rPr lang="en-US" b="1" i="0" dirty="0" err="1">
                <a:solidFill>
                  <a:srgbClr val="000000"/>
                </a:solidFill>
                <a:effectLst/>
                <a:latin typeface="Franklin Gothic Medium" panose="020B0603020102020204" pitchFamily="34" charset="0"/>
              </a:rPr>
              <a:t>CentralAir</a:t>
            </a:r>
            <a:r>
              <a:rPr lang="en-US" b="1" i="0" dirty="0">
                <a:solidFill>
                  <a:srgbClr val="000000"/>
                </a:solidFill>
                <a:effectLst/>
                <a:latin typeface="Franklin Gothic Medium" panose="020B0603020102020204" pitchFamily="34" charset="0"/>
              </a:rPr>
              <a:t>:</a:t>
            </a:r>
            <a:r>
              <a:rPr lang="en-US" b="0" i="0" dirty="0">
                <a:solidFill>
                  <a:srgbClr val="000000"/>
                </a:solidFill>
                <a:effectLst/>
                <a:latin typeface="Franklin Gothic Medium" panose="020B0603020102020204" pitchFamily="34" charset="0"/>
              </a:rPr>
              <a:t> Most of the houses have central air conditioning so it is obvious that these houses have high sale price.</a:t>
            </a:r>
          </a:p>
          <a:p>
            <a:pPr marL="285750" indent="-285750" algn="just">
              <a:buFont typeface="Wingdings" panose="05000000000000000000" pitchFamily="2" charset="2"/>
              <a:buChar char="ü"/>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Electrical:</a:t>
            </a:r>
            <a:r>
              <a:rPr lang="en-US" b="0" i="0" dirty="0">
                <a:solidFill>
                  <a:srgbClr val="000000"/>
                </a:solidFill>
                <a:effectLst/>
                <a:latin typeface="Franklin Gothic Medium" panose="020B0603020102020204" pitchFamily="34" charset="0"/>
              </a:rPr>
              <a:t> Most of the houses having standard circuit breakers &amp; </a:t>
            </a:r>
            <a:r>
              <a:rPr lang="en-US" b="0" i="0" dirty="0" err="1">
                <a:solidFill>
                  <a:srgbClr val="000000"/>
                </a:solidFill>
                <a:effectLst/>
                <a:latin typeface="Franklin Gothic Medium" panose="020B0603020102020204" pitchFamily="34" charset="0"/>
              </a:rPr>
              <a:t>romex</a:t>
            </a:r>
            <a:r>
              <a:rPr lang="en-US" b="0" i="0" dirty="0">
                <a:solidFill>
                  <a:srgbClr val="000000"/>
                </a:solidFill>
                <a:effectLst/>
                <a:latin typeface="Franklin Gothic Medium" panose="020B0603020102020204" pitchFamily="34" charset="0"/>
              </a:rPr>
              <a:t> have high sale price compared to others.</a:t>
            </a:r>
          </a:p>
          <a:p>
            <a:pPr marL="285750" indent="-285750" algn="just">
              <a:buFont typeface="Wingdings" panose="05000000000000000000" pitchFamily="2" charset="2"/>
              <a:buChar char="ü"/>
            </a:pPr>
            <a:r>
              <a:rPr lang="en-US" b="1" i="0" dirty="0" err="1">
                <a:solidFill>
                  <a:srgbClr val="000000"/>
                </a:solidFill>
                <a:effectLst/>
                <a:latin typeface="Franklin Gothic Medium" panose="020B0603020102020204" pitchFamily="34" charset="0"/>
              </a:rPr>
              <a:t>SalePrice</a:t>
            </a:r>
            <a:r>
              <a:rPr lang="en-US" b="1" i="0" dirty="0">
                <a:solidFill>
                  <a:srgbClr val="000000"/>
                </a:solidFill>
                <a:effectLst/>
                <a:latin typeface="Franklin Gothic Medium" panose="020B0603020102020204" pitchFamily="34" charset="0"/>
              </a:rPr>
              <a:t> vs Functional:</a:t>
            </a:r>
            <a:r>
              <a:rPr lang="en-US" b="0" i="0" dirty="0">
                <a:solidFill>
                  <a:srgbClr val="000000"/>
                </a:solidFill>
                <a:effectLst/>
                <a:latin typeface="Franklin Gothic Medium" panose="020B0603020102020204" pitchFamily="34" charset="0"/>
              </a:rPr>
              <a:t> The houses having the typical functionality have maximum sales price and others have average sale price.</a:t>
            </a:r>
          </a:p>
        </p:txBody>
      </p:sp>
    </p:spTree>
    <p:extLst>
      <p:ext uri="{BB962C8B-B14F-4D97-AF65-F5344CB8AC3E}">
        <p14:creationId xmlns:p14="http://schemas.microsoft.com/office/powerpoint/2010/main" val="28390645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18A56A-95EE-4C60-84DC-A828116BC617}"/>
              </a:ext>
            </a:extLst>
          </p:cNvPr>
          <p:cNvSpPr txBox="1"/>
          <p:nvPr/>
        </p:nvSpPr>
        <p:spPr>
          <a:xfrm>
            <a:off x="680936" y="126461"/>
            <a:ext cx="10869038" cy="584775"/>
          </a:xfrm>
          <a:prstGeom prst="rect">
            <a:avLst/>
          </a:prstGeom>
          <a:noFill/>
        </p:spPr>
        <p:txBody>
          <a:bodyPr wrap="square" rtlCol="0">
            <a:spAutoFit/>
          </a:bodyPr>
          <a:lstStyle/>
          <a:p>
            <a:pPr algn="ct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Visualizing Nominal Variables vs Sale Price</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pic>
        <p:nvPicPr>
          <p:cNvPr id="6" name="Picture 5">
            <a:extLst>
              <a:ext uri="{FF2B5EF4-FFF2-40B4-BE49-F238E27FC236}">
                <a16:creationId xmlns:a16="http://schemas.microsoft.com/office/drawing/2014/main" id="{57FA601F-4605-4C25-A5A4-4321DFD3AD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937" y="711236"/>
            <a:ext cx="11511064" cy="6146764"/>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0900514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21E6AF-7F7C-4D3D-859A-EDAA204770E8}"/>
              </a:ext>
            </a:extLst>
          </p:cNvPr>
          <p:cNvSpPr txBox="1"/>
          <p:nvPr/>
        </p:nvSpPr>
        <p:spPr>
          <a:xfrm>
            <a:off x="625813" y="525294"/>
            <a:ext cx="10940374"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Observations:</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6" name="TextBox 5">
            <a:extLst>
              <a:ext uri="{FF2B5EF4-FFF2-40B4-BE49-F238E27FC236}">
                <a16:creationId xmlns:a16="http://schemas.microsoft.com/office/drawing/2014/main" id="{6F2D37A3-7758-4F8B-88BC-7AE4FCA8C6FE}"/>
              </a:ext>
            </a:extLst>
          </p:cNvPr>
          <p:cNvSpPr txBox="1"/>
          <p:nvPr/>
        </p:nvSpPr>
        <p:spPr>
          <a:xfrm>
            <a:off x="625813" y="1166843"/>
            <a:ext cx="10940374" cy="5324535"/>
          </a:xfrm>
          <a:prstGeom prst="rect">
            <a:avLst/>
          </a:prstGeom>
          <a:noFill/>
        </p:spPr>
        <p:txBody>
          <a:bodyPr wrap="square">
            <a:spAutoFit/>
          </a:bodyPr>
          <a:lstStyle/>
          <a:p>
            <a:pPr marL="285750" indent="-285750" algn="just">
              <a:buFont typeface="Wingdings" panose="05000000000000000000" pitchFamily="2" charset="2"/>
              <a:buChar char="q"/>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FireplaceQu</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The houses having excellent exceptional masonry fireplace quality have high sale price and the houses having poor fireplace quality have very less sale price compared to others.</a:t>
            </a:r>
          </a:p>
          <a:p>
            <a:pPr marL="285750" indent="-285750" algn="just">
              <a:buFont typeface="Wingdings" panose="05000000000000000000" pitchFamily="2" charset="2"/>
              <a:buChar char="q"/>
            </a:pPr>
            <a:endParaRPr lang="en-US" sz="2000" b="0" i="0" dirty="0">
              <a:solidFill>
                <a:srgbClr val="000000"/>
              </a:solidFill>
              <a:effectLst/>
              <a:latin typeface="Franklin Gothic Medium" panose="020B0603020102020204" pitchFamily="34" charset="0"/>
            </a:endParaRPr>
          </a:p>
          <a:p>
            <a:pPr marL="285750" indent="-285750" algn="just">
              <a:buFont typeface="Wingdings" panose="05000000000000000000" pitchFamily="2" charset="2"/>
              <a:buChar char="q"/>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GarageType</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The houses having built-in garage have high sale price compared to others.</a:t>
            </a:r>
          </a:p>
          <a:p>
            <a:pPr marL="285750" indent="-285750" algn="just">
              <a:buFont typeface="Wingdings" panose="05000000000000000000" pitchFamily="2" charset="2"/>
              <a:buChar char="q"/>
            </a:pPr>
            <a:endParaRPr lang="en-US" sz="2000" b="0" i="0" dirty="0">
              <a:solidFill>
                <a:srgbClr val="000000"/>
              </a:solidFill>
              <a:effectLst/>
              <a:latin typeface="Franklin Gothic Medium" panose="020B0603020102020204" pitchFamily="34" charset="0"/>
            </a:endParaRPr>
          </a:p>
          <a:p>
            <a:pPr marL="285750" indent="-285750" algn="just">
              <a:buFont typeface="Wingdings" panose="05000000000000000000" pitchFamily="2" charset="2"/>
              <a:buChar char="q"/>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GarageFinish</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Garages located inside the house which is got finished have high sale price.</a:t>
            </a:r>
          </a:p>
          <a:p>
            <a:pPr marL="285750" indent="-285750" algn="just">
              <a:buFont typeface="Wingdings" panose="05000000000000000000" pitchFamily="2" charset="2"/>
              <a:buChar char="q"/>
            </a:pPr>
            <a:endParaRPr lang="en-US" sz="2000" b="0" i="0" dirty="0">
              <a:solidFill>
                <a:srgbClr val="000000"/>
              </a:solidFill>
              <a:effectLst/>
              <a:latin typeface="Franklin Gothic Medium" panose="020B0603020102020204" pitchFamily="34" charset="0"/>
            </a:endParaRPr>
          </a:p>
          <a:p>
            <a:pPr marL="285750" indent="-285750" algn="just">
              <a:buFont typeface="Wingdings" panose="05000000000000000000" pitchFamily="2" charset="2"/>
              <a:buChar char="q"/>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PavedDrive</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Houses having paved drive ways have high sale price.</a:t>
            </a:r>
          </a:p>
          <a:p>
            <a:pPr marL="285750" indent="-285750" algn="just">
              <a:buFont typeface="Wingdings" panose="05000000000000000000" pitchFamily="2" charset="2"/>
              <a:buChar char="q"/>
            </a:pPr>
            <a:endParaRPr lang="en-US" sz="2000" b="0" i="0" dirty="0">
              <a:solidFill>
                <a:srgbClr val="000000"/>
              </a:solidFill>
              <a:effectLst/>
              <a:latin typeface="Franklin Gothic Medium" panose="020B0603020102020204" pitchFamily="34" charset="0"/>
            </a:endParaRPr>
          </a:p>
          <a:p>
            <a:pPr marL="285750" indent="-285750" algn="just">
              <a:buFont typeface="Wingdings" panose="05000000000000000000" pitchFamily="2" charset="2"/>
              <a:buChar char="q"/>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SaleType</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Many houses having sale types as just constructed and sold and Contract 15% Down payment regular terms have high sale price.</a:t>
            </a:r>
          </a:p>
          <a:p>
            <a:pPr marL="285750" indent="-285750" algn="just">
              <a:buFont typeface="Wingdings" panose="05000000000000000000" pitchFamily="2" charset="2"/>
              <a:buChar char="q"/>
            </a:pPr>
            <a:endParaRPr lang="en-US" sz="2000" b="0" i="0" dirty="0">
              <a:solidFill>
                <a:srgbClr val="000000"/>
              </a:solidFill>
              <a:effectLst/>
              <a:latin typeface="Franklin Gothic Medium" panose="020B0603020102020204" pitchFamily="34" charset="0"/>
            </a:endParaRPr>
          </a:p>
          <a:p>
            <a:pPr marL="285750" indent="-285750" algn="just">
              <a:buFont typeface="Wingdings" panose="05000000000000000000" pitchFamily="2" charset="2"/>
              <a:buChar char="q"/>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SaleCondition</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Houses having partial sale condition that is home was not completed when last assessed have high sale price.</a:t>
            </a:r>
          </a:p>
        </p:txBody>
      </p:sp>
    </p:spTree>
    <p:extLst>
      <p:ext uri="{BB962C8B-B14F-4D97-AF65-F5344CB8AC3E}">
        <p14:creationId xmlns:p14="http://schemas.microsoft.com/office/powerpoint/2010/main" val="30187716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8EE592-859D-49CB-93A3-0AE1EE21728D}"/>
              </a:ext>
            </a:extLst>
          </p:cNvPr>
          <p:cNvSpPr txBox="1"/>
          <p:nvPr/>
        </p:nvSpPr>
        <p:spPr>
          <a:xfrm>
            <a:off x="680936" y="214009"/>
            <a:ext cx="10830127" cy="584775"/>
          </a:xfrm>
          <a:prstGeom prst="rect">
            <a:avLst/>
          </a:prstGeom>
          <a:noFill/>
        </p:spPr>
        <p:txBody>
          <a:bodyPr wrap="square" rtlCol="0">
            <a:spAutoFit/>
          </a:bodyPr>
          <a:lstStyle/>
          <a:p>
            <a:pPr algn="ct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Visualizing Ordinal Variables vs Sale Price</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pic>
        <p:nvPicPr>
          <p:cNvPr id="4" name="Picture 3">
            <a:extLst>
              <a:ext uri="{FF2B5EF4-FFF2-40B4-BE49-F238E27FC236}">
                <a16:creationId xmlns:a16="http://schemas.microsoft.com/office/drawing/2014/main" id="{63C3A6F0-C61A-43F3-BBE5-B85D6614FB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0467" y="798784"/>
            <a:ext cx="11511064" cy="6059216"/>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8914035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4380853-27D8-4733-BE3A-5E06F79B8737}"/>
              </a:ext>
            </a:extLst>
          </p:cNvPr>
          <p:cNvSpPr txBox="1"/>
          <p:nvPr/>
        </p:nvSpPr>
        <p:spPr>
          <a:xfrm>
            <a:off x="690664" y="340469"/>
            <a:ext cx="10904706"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Observations:</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4" name="TextBox 3">
            <a:extLst>
              <a:ext uri="{FF2B5EF4-FFF2-40B4-BE49-F238E27FC236}">
                <a16:creationId xmlns:a16="http://schemas.microsoft.com/office/drawing/2014/main" id="{0FB6EC73-B656-4DF4-84D0-5A65D2531B3C}"/>
              </a:ext>
            </a:extLst>
          </p:cNvPr>
          <p:cNvSpPr txBox="1"/>
          <p:nvPr/>
        </p:nvSpPr>
        <p:spPr>
          <a:xfrm>
            <a:off x="596630" y="925244"/>
            <a:ext cx="10998740" cy="5355312"/>
          </a:xfrm>
          <a:prstGeom prst="rect">
            <a:avLst/>
          </a:prstGeom>
          <a:noFill/>
        </p:spPr>
        <p:txBody>
          <a:bodyPr wrap="square">
            <a:spAutoFit/>
          </a:bodyPr>
          <a:lstStyle/>
          <a:p>
            <a:pPr marL="285750" indent="-285750" algn="just">
              <a:buFont typeface="Wingdings" panose="05000000000000000000" pitchFamily="2" charset="2"/>
              <a:buChar char="Ø"/>
            </a:pPr>
            <a:r>
              <a:rPr lang="en-US" b="1" i="0" dirty="0" err="1">
                <a:solidFill>
                  <a:srgbClr val="000000"/>
                </a:solidFill>
                <a:latin typeface="Franklin Gothic Medium" panose="020B0603020102020204" pitchFamily="34" charset="0"/>
              </a:rPr>
              <a:t>SalePrice</a:t>
            </a:r>
            <a:r>
              <a:rPr lang="en-US" b="1" i="0" dirty="0">
                <a:solidFill>
                  <a:srgbClr val="000000"/>
                </a:solidFill>
                <a:latin typeface="Franklin Gothic Medium" panose="020B0603020102020204" pitchFamily="34" charset="0"/>
              </a:rPr>
              <a:t> vs </a:t>
            </a:r>
            <a:r>
              <a:rPr lang="en-US" b="1" i="0" dirty="0" err="1">
                <a:solidFill>
                  <a:srgbClr val="000000"/>
                </a:solidFill>
                <a:latin typeface="Franklin Gothic Medium" panose="020B0603020102020204" pitchFamily="34" charset="0"/>
              </a:rPr>
              <a:t>ExterQual</a:t>
            </a:r>
            <a:r>
              <a:rPr lang="en-US" b="1" i="0" dirty="0">
                <a:solidFill>
                  <a:srgbClr val="000000"/>
                </a:solidFill>
                <a:latin typeface="Franklin Gothic Medium" panose="020B0603020102020204" pitchFamily="34" charset="0"/>
              </a:rPr>
              <a:t>:</a:t>
            </a:r>
            <a:r>
              <a:rPr lang="en-US" b="0" i="0" dirty="0">
                <a:solidFill>
                  <a:srgbClr val="000000"/>
                </a:solidFill>
                <a:latin typeface="Franklin Gothic Medium" panose="020B0603020102020204" pitchFamily="34" charset="0"/>
              </a:rPr>
              <a:t> Houses having excellent quality of the material on the exterior have high sale price and houses having fair quality have very less sale price.</a:t>
            </a:r>
          </a:p>
          <a:p>
            <a:pPr marL="285750" indent="-285750" algn="just">
              <a:buFont typeface="Wingdings" panose="05000000000000000000" pitchFamily="2" charset="2"/>
              <a:buChar char="Ø"/>
            </a:pPr>
            <a:endParaRPr lang="en-US" b="0" i="0" dirty="0">
              <a:solidFill>
                <a:srgbClr val="000000"/>
              </a:solidFill>
              <a:latin typeface="Franklin Gothic Medium" panose="020B0603020102020204" pitchFamily="34" charset="0"/>
            </a:endParaRPr>
          </a:p>
          <a:p>
            <a:pPr marL="285750" indent="-285750" algn="just">
              <a:buFont typeface="Wingdings" panose="05000000000000000000" pitchFamily="2" charset="2"/>
              <a:buChar char="Ø"/>
            </a:pPr>
            <a:r>
              <a:rPr lang="en-US" b="1" i="0" dirty="0" err="1">
                <a:solidFill>
                  <a:srgbClr val="000000"/>
                </a:solidFill>
                <a:latin typeface="Franklin Gothic Medium" panose="020B0603020102020204" pitchFamily="34" charset="0"/>
              </a:rPr>
              <a:t>SalePrice</a:t>
            </a:r>
            <a:r>
              <a:rPr lang="en-US" b="1" i="0" dirty="0">
                <a:solidFill>
                  <a:srgbClr val="000000"/>
                </a:solidFill>
                <a:latin typeface="Franklin Gothic Medium" panose="020B0603020102020204" pitchFamily="34" charset="0"/>
              </a:rPr>
              <a:t> vs </a:t>
            </a:r>
            <a:r>
              <a:rPr lang="en-US" b="1" i="0" dirty="0" err="1">
                <a:solidFill>
                  <a:srgbClr val="000000"/>
                </a:solidFill>
                <a:latin typeface="Franklin Gothic Medium" panose="020B0603020102020204" pitchFamily="34" charset="0"/>
              </a:rPr>
              <a:t>ExterCond</a:t>
            </a:r>
            <a:r>
              <a:rPr lang="en-US" b="1" i="0" dirty="0">
                <a:solidFill>
                  <a:srgbClr val="000000"/>
                </a:solidFill>
                <a:latin typeface="Franklin Gothic Medium" panose="020B0603020102020204" pitchFamily="34" charset="0"/>
              </a:rPr>
              <a:t>:</a:t>
            </a:r>
            <a:r>
              <a:rPr lang="en-US" b="0" i="0" dirty="0">
                <a:solidFill>
                  <a:srgbClr val="000000"/>
                </a:solidFill>
                <a:latin typeface="Franklin Gothic Medium" panose="020B0603020102020204" pitchFamily="34" charset="0"/>
              </a:rPr>
              <a:t> Houses having excellent condition of the material on the exterior have high sale price and the houses having poor condition of the material on the exterior have very less sale price compared to others.</a:t>
            </a:r>
          </a:p>
          <a:p>
            <a:pPr marL="285750" indent="-285750" algn="just">
              <a:buFont typeface="Wingdings" panose="05000000000000000000" pitchFamily="2" charset="2"/>
              <a:buChar char="Ø"/>
            </a:pPr>
            <a:endParaRPr lang="en-US" b="0" i="0" dirty="0">
              <a:solidFill>
                <a:srgbClr val="000000"/>
              </a:solidFill>
              <a:latin typeface="Franklin Gothic Medium" panose="020B0603020102020204" pitchFamily="34" charset="0"/>
            </a:endParaRPr>
          </a:p>
          <a:p>
            <a:pPr marL="285750" indent="-285750" algn="just">
              <a:buFont typeface="Wingdings" panose="05000000000000000000" pitchFamily="2" charset="2"/>
              <a:buChar char="Ø"/>
            </a:pPr>
            <a:r>
              <a:rPr lang="en-US" b="1" i="0" dirty="0" err="1">
                <a:solidFill>
                  <a:srgbClr val="000000"/>
                </a:solidFill>
                <a:latin typeface="Franklin Gothic Medium" panose="020B0603020102020204" pitchFamily="34" charset="0"/>
              </a:rPr>
              <a:t>SalePrice</a:t>
            </a:r>
            <a:r>
              <a:rPr lang="en-US" b="1" i="0" dirty="0">
                <a:solidFill>
                  <a:srgbClr val="000000"/>
                </a:solidFill>
                <a:latin typeface="Franklin Gothic Medium" panose="020B0603020102020204" pitchFamily="34" charset="0"/>
              </a:rPr>
              <a:t> vs </a:t>
            </a:r>
            <a:r>
              <a:rPr lang="en-US" b="1" i="0" dirty="0" err="1">
                <a:solidFill>
                  <a:srgbClr val="000000"/>
                </a:solidFill>
                <a:latin typeface="Franklin Gothic Medium" panose="020B0603020102020204" pitchFamily="34" charset="0"/>
              </a:rPr>
              <a:t>BsmtQual</a:t>
            </a:r>
            <a:r>
              <a:rPr lang="en-US" b="1" i="0" dirty="0">
                <a:solidFill>
                  <a:srgbClr val="000000"/>
                </a:solidFill>
                <a:latin typeface="Franklin Gothic Medium" panose="020B0603020102020204" pitchFamily="34" charset="0"/>
              </a:rPr>
              <a:t>:</a:t>
            </a:r>
            <a:r>
              <a:rPr lang="en-US" b="0" i="0" dirty="0">
                <a:solidFill>
                  <a:srgbClr val="000000"/>
                </a:solidFill>
                <a:latin typeface="Franklin Gothic Medium" panose="020B0603020102020204" pitchFamily="34" charset="0"/>
              </a:rPr>
              <a:t> The houses which evaluates the excellent quality of height of the basement have high sale price compared to others.</a:t>
            </a:r>
          </a:p>
          <a:p>
            <a:pPr marL="285750" indent="-285750" algn="just">
              <a:buFont typeface="Wingdings" panose="05000000000000000000" pitchFamily="2" charset="2"/>
              <a:buChar char="Ø"/>
            </a:pPr>
            <a:endParaRPr lang="en-US" b="0" i="0" dirty="0">
              <a:solidFill>
                <a:srgbClr val="000000"/>
              </a:solidFill>
              <a:latin typeface="Franklin Gothic Medium" panose="020B0603020102020204" pitchFamily="34" charset="0"/>
            </a:endParaRPr>
          </a:p>
          <a:p>
            <a:pPr marL="285750" indent="-285750" algn="just">
              <a:buFont typeface="Wingdings" panose="05000000000000000000" pitchFamily="2" charset="2"/>
              <a:buChar char="Ø"/>
            </a:pPr>
            <a:r>
              <a:rPr lang="en-US" b="1" i="0" dirty="0" err="1">
                <a:solidFill>
                  <a:srgbClr val="000000"/>
                </a:solidFill>
                <a:latin typeface="Franklin Gothic Medium" panose="020B0603020102020204" pitchFamily="34" charset="0"/>
              </a:rPr>
              <a:t>SalePrice</a:t>
            </a:r>
            <a:r>
              <a:rPr lang="en-US" b="1" i="0" dirty="0">
                <a:solidFill>
                  <a:srgbClr val="000000"/>
                </a:solidFill>
                <a:latin typeface="Franklin Gothic Medium" panose="020B0603020102020204" pitchFamily="34" charset="0"/>
              </a:rPr>
              <a:t> vs </a:t>
            </a:r>
            <a:r>
              <a:rPr lang="en-US" b="1" i="0" dirty="0" err="1">
                <a:solidFill>
                  <a:srgbClr val="000000"/>
                </a:solidFill>
                <a:latin typeface="Franklin Gothic Medium" panose="020B0603020102020204" pitchFamily="34" charset="0"/>
              </a:rPr>
              <a:t>BsmtCond</a:t>
            </a:r>
            <a:r>
              <a:rPr lang="en-US" b="1" i="0" dirty="0">
                <a:solidFill>
                  <a:srgbClr val="000000"/>
                </a:solidFill>
                <a:latin typeface="Franklin Gothic Medium" panose="020B0603020102020204" pitchFamily="34" charset="0"/>
              </a:rPr>
              <a:t>:</a:t>
            </a:r>
            <a:r>
              <a:rPr lang="en-US" b="0" i="0" dirty="0">
                <a:solidFill>
                  <a:srgbClr val="000000"/>
                </a:solidFill>
                <a:latin typeface="Franklin Gothic Medium" panose="020B0603020102020204" pitchFamily="34" charset="0"/>
              </a:rPr>
              <a:t> The houses which evaluates the good quality of general condition of the basement have high sale price compared to others.</a:t>
            </a:r>
          </a:p>
          <a:p>
            <a:pPr marL="285750" indent="-285750" algn="just">
              <a:buFont typeface="Wingdings" panose="05000000000000000000" pitchFamily="2" charset="2"/>
              <a:buChar char="Ø"/>
            </a:pPr>
            <a:endParaRPr lang="en-US" b="0" i="0" dirty="0">
              <a:solidFill>
                <a:srgbClr val="000000"/>
              </a:solidFill>
              <a:latin typeface="Franklin Gothic Medium" panose="020B0603020102020204" pitchFamily="34" charset="0"/>
            </a:endParaRPr>
          </a:p>
          <a:p>
            <a:pPr marL="285750" indent="-285750" algn="just">
              <a:buFont typeface="Wingdings" panose="05000000000000000000" pitchFamily="2" charset="2"/>
              <a:buChar char="Ø"/>
            </a:pPr>
            <a:r>
              <a:rPr lang="en-US" b="1" i="0" dirty="0" err="1">
                <a:solidFill>
                  <a:srgbClr val="000000"/>
                </a:solidFill>
                <a:latin typeface="Franklin Gothic Medium" panose="020B0603020102020204" pitchFamily="34" charset="0"/>
              </a:rPr>
              <a:t>SalePrice</a:t>
            </a:r>
            <a:r>
              <a:rPr lang="en-US" b="1" i="0" dirty="0">
                <a:solidFill>
                  <a:srgbClr val="000000"/>
                </a:solidFill>
                <a:latin typeface="Franklin Gothic Medium" panose="020B0603020102020204" pitchFamily="34" charset="0"/>
              </a:rPr>
              <a:t> vs </a:t>
            </a:r>
            <a:r>
              <a:rPr lang="en-US" b="1" i="0" dirty="0" err="1">
                <a:solidFill>
                  <a:srgbClr val="000000"/>
                </a:solidFill>
                <a:latin typeface="Franklin Gothic Medium" panose="020B0603020102020204" pitchFamily="34" charset="0"/>
              </a:rPr>
              <a:t>OverallQual</a:t>
            </a:r>
            <a:r>
              <a:rPr lang="en-US" b="1" i="0" dirty="0">
                <a:solidFill>
                  <a:srgbClr val="000000"/>
                </a:solidFill>
                <a:latin typeface="Franklin Gothic Medium" panose="020B0603020102020204" pitchFamily="34" charset="0"/>
              </a:rPr>
              <a:t>:</a:t>
            </a:r>
            <a:r>
              <a:rPr lang="en-US" b="0" i="0" dirty="0">
                <a:solidFill>
                  <a:srgbClr val="000000"/>
                </a:solidFill>
                <a:latin typeface="Franklin Gothic Medium" panose="020B0603020102020204" pitchFamily="34" charset="0"/>
              </a:rPr>
              <a:t> The houses which have very excellent overall quality like material and finish of the house have high sale price. Also we can observe from the plot as the overall quality of the house increases, the sale price also increases. That is there is good linear relation between </a:t>
            </a:r>
            <a:r>
              <a:rPr lang="en-US" b="0" i="0" dirty="0" err="1">
                <a:solidFill>
                  <a:srgbClr val="000000"/>
                </a:solidFill>
                <a:latin typeface="Franklin Gothic Medium" panose="020B0603020102020204" pitchFamily="34" charset="0"/>
              </a:rPr>
              <a:t>SalePrice</a:t>
            </a:r>
            <a:r>
              <a:rPr lang="en-US" b="0" i="0" dirty="0">
                <a:solidFill>
                  <a:srgbClr val="000000"/>
                </a:solidFill>
                <a:latin typeface="Franklin Gothic Medium" panose="020B0603020102020204" pitchFamily="34" charset="0"/>
              </a:rPr>
              <a:t> and </a:t>
            </a:r>
            <a:r>
              <a:rPr lang="en-US" b="0" i="0" dirty="0" err="1">
                <a:solidFill>
                  <a:srgbClr val="000000"/>
                </a:solidFill>
                <a:latin typeface="Franklin Gothic Medium" panose="020B0603020102020204" pitchFamily="34" charset="0"/>
              </a:rPr>
              <a:t>OverallQual</a:t>
            </a:r>
            <a:r>
              <a:rPr lang="en-US" b="0" i="0" dirty="0">
                <a:solidFill>
                  <a:srgbClr val="000000"/>
                </a:solidFill>
                <a:latin typeface="Franklin Gothic Medium" panose="020B0603020102020204" pitchFamily="34" charset="0"/>
              </a:rPr>
              <a:t>.</a:t>
            </a:r>
          </a:p>
          <a:p>
            <a:pPr marL="285750" indent="-285750" algn="just">
              <a:buFont typeface="Wingdings" panose="05000000000000000000" pitchFamily="2" charset="2"/>
              <a:buChar char="Ø"/>
            </a:pPr>
            <a:endParaRPr lang="en-US" b="0" i="0" dirty="0">
              <a:solidFill>
                <a:srgbClr val="000000"/>
              </a:solidFill>
              <a:latin typeface="Franklin Gothic Medium" panose="020B0603020102020204" pitchFamily="34" charset="0"/>
            </a:endParaRPr>
          </a:p>
          <a:p>
            <a:pPr marL="285750" indent="-285750" algn="just">
              <a:buFont typeface="Wingdings" panose="05000000000000000000" pitchFamily="2" charset="2"/>
              <a:buChar char="Ø"/>
            </a:pPr>
            <a:r>
              <a:rPr lang="en-US" b="1" i="0" dirty="0" err="1">
                <a:solidFill>
                  <a:srgbClr val="000000"/>
                </a:solidFill>
                <a:latin typeface="Franklin Gothic Medium" panose="020B0603020102020204" pitchFamily="34" charset="0"/>
              </a:rPr>
              <a:t>SalePrice</a:t>
            </a:r>
            <a:r>
              <a:rPr lang="en-US" b="1" i="0" dirty="0">
                <a:solidFill>
                  <a:srgbClr val="000000"/>
                </a:solidFill>
                <a:latin typeface="Franklin Gothic Medium" panose="020B0603020102020204" pitchFamily="34" charset="0"/>
              </a:rPr>
              <a:t> vs </a:t>
            </a:r>
            <a:r>
              <a:rPr lang="en-US" b="1" i="0" dirty="0" err="1">
                <a:solidFill>
                  <a:srgbClr val="000000"/>
                </a:solidFill>
                <a:latin typeface="Franklin Gothic Medium" panose="020B0603020102020204" pitchFamily="34" charset="0"/>
              </a:rPr>
              <a:t>OverallCond</a:t>
            </a:r>
            <a:r>
              <a:rPr lang="en-US" b="1" i="0" dirty="0">
                <a:solidFill>
                  <a:srgbClr val="000000"/>
                </a:solidFill>
                <a:latin typeface="Franklin Gothic Medium" panose="020B0603020102020204" pitchFamily="34" charset="0"/>
              </a:rPr>
              <a:t>:</a:t>
            </a:r>
            <a:r>
              <a:rPr lang="en-US" b="0" i="0" dirty="0">
                <a:solidFill>
                  <a:srgbClr val="000000"/>
                </a:solidFill>
                <a:latin typeface="Franklin Gothic Medium" panose="020B0603020102020204" pitchFamily="34" charset="0"/>
              </a:rPr>
              <a:t> The houses having overall condition as excellent and average have very high sale price compared to others.</a:t>
            </a:r>
          </a:p>
        </p:txBody>
      </p:sp>
    </p:spTree>
    <p:extLst>
      <p:ext uri="{BB962C8B-B14F-4D97-AF65-F5344CB8AC3E}">
        <p14:creationId xmlns:p14="http://schemas.microsoft.com/office/powerpoint/2010/main" val="24841531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A5CC30-5EF8-4219-B64C-23B15E9E2F06}"/>
              </a:ext>
            </a:extLst>
          </p:cNvPr>
          <p:cNvSpPr txBox="1"/>
          <p:nvPr/>
        </p:nvSpPr>
        <p:spPr>
          <a:xfrm>
            <a:off x="719847" y="184826"/>
            <a:ext cx="10797702" cy="584775"/>
          </a:xfrm>
          <a:prstGeom prst="rect">
            <a:avLst/>
          </a:prstGeom>
          <a:noFill/>
        </p:spPr>
        <p:txBody>
          <a:bodyPr wrap="square" rtlCol="0">
            <a:spAutoFit/>
          </a:bodyPr>
          <a:lstStyle/>
          <a:p>
            <a:pPr algn="ct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Visualizing Ordinal Variables vs Sale Price</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pic>
        <p:nvPicPr>
          <p:cNvPr id="13" name="Picture 12">
            <a:extLst>
              <a:ext uri="{FF2B5EF4-FFF2-40B4-BE49-F238E27FC236}">
                <a16:creationId xmlns:a16="http://schemas.microsoft.com/office/drawing/2014/main" id="{A1191086-C579-4469-98F3-7C6BEC8BDA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2621" y="769601"/>
            <a:ext cx="11472153" cy="6088400"/>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8946034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1BCF7E5-78B4-470F-BE28-3D9A76FF86F7}"/>
              </a:ext>
            </a:extLst>
          </p:cNvPr>
          <p:cNvSpPr txBox="1"/>
          <p:nvPr/>
        </p:nvSpPr>
        <p:spPr>
          <a:xfrm>
            <a:off x="593387" y="476655"/>
            <a:ext cx="10992256"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Observations:</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4" name="TextBox 3">
            <a:extLst>
              <a:ext uri="{FF2B5EF4-FFF2-40B4-BE49-F238E27FC236}">
                <a16:creationId xmlns:a16="http://schemas.microsoft.com/office/drawing/2014/main" id="{CCA2D437-203F-45CE-8D4C-F7464C401A80}"/>
              </a:ext>
            </a:extLst>
          </p:cNvPr>
          <p:cNvSpPr txBox="1"/>
          <p:nvPr/>
        </p:nvSpPr>
        <p:spPr>
          <a:xfrm>
            <a:off x="593387" y="1720840"/>
            <a:ext cx="10992256" cy="3477875"/>
          </a:xfrm>
          <a:prstGeom prst="rect">
            <a:avLst/>
          </a:prstGeom>
          <a:noFill/>
        </p:spPr>
        <p:txBody>
          <a:bodyPr wrap="square">
            <a:spAutoFit/>
          </a:bodyPr>
          <a:lstStyle/>
          <a:p>
            <a:pPr marL="285750" indent="-285750" algn="just">
              <a:buFont typeface="Wingdings" panose="05000000000000000000" pitchFamily="2" charset="2"/>
              <a:buChar char="v"/>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HeatingQC</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Most of the houses having excellent heating quality and condition have high sale price.</a:t>
            </a:r>
          </a:p>
          <a:p>
            <a:pPr marL="285750" indent="-285750" algn="just">
              <a:buFont typeface="Wingdings" panose="05000000000000000000" pitchFamily="2" charset="2"/>
              <a:buChar char="v"/>
            </a:pPr>
            <a:endParaRPr lang="en-US" sz="2000" b="0" i="0" dirty="0">
              <a:solidFill>
                <a:srgbClr val="000000"/>
              </a:solidFill>
              <a:effectLst/>
              <a:latin typeface="Franklin Gothic Medium" panose="020B0603020102020204" pitchFamily="34" charset="0"/>
            </a:endParaRPr>
          </a:p>
          <a:p>
            <a:pPr marL="285750" indent="-285750" algn="just">
              <a:buFont typeface="Wingdings" panose="05000000000000000000" pitchFamily="2" charset="2"/>
              <a:buChar char="v"/>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KitchenQual</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Houses having excellent quality of the kitchen have high sale price compared to others.</a:t>
            </a:r>
          </a:p>
          <a:p>
            <a:pPr marL="285750" indent="-285750" algn="just">
              <a:buFont typeface="Wingdings" panose="05000000000000000000" pitchFamily="2" charset="2"/>
              <a:buChar char="v"/>
            </a:pPr>
            <a:endParaRPr lang="en-US" sz="2000" b="0" i="0" dirty="0">
              <a:solidFill>
                <a:srgbClr val="000000"/>
              </a:solidFill>
              <a:effectLst/>
              <a:latin typeface="Franklin Gothic Medium" panose="020B0603020102020204" pitchFamily="34" charset="0"/>
            </a:endParaRPr>
          </a:p>
          <a:p>
            <a:pPr marL="285750" indent="-285750" algn="just">
              <a:buFont typeface="Wingdings" panose="05000000000000000000" pitchFamily="2" charset="2"/>
              <a:buChar char="v"/>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GarageQual</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The sale price of the house is high for the houses having excellent garage quality.</a:t>
            </a:r>
          </a:p>
          <a:p>
            <a:pPr marL="285750" indent="-285750" algn="just">
              <a:buFont typeface="Wingdings" panose="05000000000000000000" pitchFamily="2" charset="2"/>
              <a:buChar char="v"/>
            </a:pPr>
            <a:endParaRPr lang="en-US" sz="2000" b="0" i="0" dirty="0">
              <a:solidFill>
                <a:srgbClr val="000000"/>
              </a:solidFill>
              <a:effectLst/>
              <a:latin typeface="Franklin Gothic Medium" panose="020B0603020102020204" pitchFamily="34" charset="0"/>
            </a:endParaRPr>
          </a:p>
          <a:p>
            <a:pPr marL="285750" indent="-285750" algn="just">
              <a:buFont typeface="Wingdings" panose="05000000000000000000" pitchFamily="2" charset="2"/>
              <a:buChar char="v"/>
            </a:pPr>
            <a:r>
              <a:rPr lang="en-US" sz="2000" b="1" i="0" dirty="0" err="1">
                <a:solidFill>
                  <a:srgbClr val="000000"/>
                </a:solidFill>
                <a:effectLst/>
                <a:latin typeface="Franklin Gothic Medium" panose="020B0603020102020204" pitchFamily="34" charset="0"/>
              </a:rPr>
              <a:t>SalePrice</a:t>
            </a:r>
            <a:r>
              <a:rPr lang="en-US" sz="2000" b="1" i="0" dirty="0">
                <a:solidFill>
                  <a:srgbClr val="000000"/>
                </a:solidFill>
                <a:effectLst/>
                <a:latin typeface="Franklin Gothic Medium" panose="020B0603020102020204" pitchFamily="34" charset="0"/>
              </a:rPr>
              <a:t> vs </a:t>
            </a:r>
            <a:r>
              <a:rPr lang="en-US" sz="2000" b="1" i="0" dirty="0" err="1">
                <a:solidFill>
                  <a:srgbClr val="000000"/>
                </a:solidFill>
                <a:effectLst/>
                <a:latin typeface="Franklin Gothic Medium" panose="020B0603020102020204" pitchFamily="34" charset="0"/>
              </a:rPr>
              <a:t>GarageCond</a:t>
            </a:r>
            <a:r>
              <a:rPr lang="en-US" sz="2000" b="1" i="0" dirty="0">
                <a:solidFill>
                  <a:srgbClr val="000000"/>
                </a:solidFill>
                <a:effectLst/>
                <a:latin typeface="Franklin Gothic Medium" panose="020B0603020102020204" pitchFamily="34" charset="0"/>
              </a:rPr>
              <a:t>:</a:t>
            </a:r>
            <a:r>
              <a:rPr lang="en-US" sz="2000" b="0" i="0" dirty="0">
                <a:solidFill>
                  <a:srgbClr val="000000"/>
                </a:solidFill>
                <a:effectLst/>
                <a:latin typeface="Franklin Gothic Medium" panose="020B0603020102020204" pitchFamily="34" charset="0"/>
              </a:rPr>
              <a:t> Houses having typical/average garage condition have high sale price and the houses having good garage condition also have high sales price compared to others.</a:t>
            </a:r>
          </a:p>
        </p:txBody>
      </p:sp>
    </p:spTree>
    <p:extLst>
      <p:ext uri="{BB962C8B-B14F-4D97-AF65-F5344CB8AC3E}">
        <p14:creationId xmlns:p14="http://schemas.microsoft.com/office/powerpoint/2010/main" val="6516426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F7B8E4-64BE-4E0B-A3DD-69E1CE5E36DF}"/>
              </a:ext>
            </a:extLst>
          </p:cNvPr>
          <p:cNvSpPr txBox="1"/>
          <p:nvPr/>
        </p:nvSpPr>
        <p:spPr>
          <a:xfrm>
            <a:off x="692458" y="62144"/>
            <a:ext cx="10922368" cy="584775"/>
          </a:xfrm>
          <a:prstGeom prst="rect">
            <a:avLst/>
          </a:prstGeom>
          <a:noFill/>
        </p:spPr>
        <p:txBody>
          <a:bodyPr wrap="square" rtlCol="0">
            <a:spAutoFit/>
          </a:bodyPr>
          <a:lstStyle/>
          <a:p>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Correlation Between Features and Label</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pic>
        <p:nvPicPr>
          <p:cNvPr id="2050" name="Picture 2">
            <a:extLst>
              <a:ext uri="{FF2B5EF4-FFF2-40B4-BE49-F238E27FC236}">
                <a16:creationId xmlns:a16="http://schemas.microsoft.com/office/drawing/2014/main" id="{1BEB169E-0617-4670-BF08-0D18A8C1DE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172" y="646920"/>
            <a:ext cx="11037653" cy="4661928"/>
          </a:xfrm>
          <a:prstGeom prst="rect">
            <a:avLst/>
          </a:prstGeom>
          <a:noFill/>
          <a:effectLst>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1E049CA-0A42-4479-BC20-E851242AB6CB}"/>
              </a:ext>
            </a:extLst>
          </p:cNvPr>
          <p:cNvSpPr txBox="1"/>
          <p:nvPr/>
        </p:nvSpPr>
        <p:spPr>
          <a:xfrm>
            <a:off x="577172" y="5681709"/>
            <a:ext cx="11037653" cy="707886"/>
          </a:xfrm>
          <a:prstGeom prst="rect">
            <a:avLst/>
          </a:prstGeom>
          <a:noFill/>
        </p:spPr>
        <p:txBody>
          <a:bodyPr wrap="square" rtlCol="0">
            <a:spAutoFit/>
          </a:bodyPr>
          <a:lstStyle/>
          <a:p>
            <a:pPr marL="285750" indent="-285750" algn="just">
              <a:buFont typeface="Wingdings" panose="05000000000000000000" pitchFamily="2" charset="2"/>
              <a:buChar char="ü"/>
            </a:pPr>
            <a:r>
              <a:rPr lang="en-US" sz="2000" dirty="0">
                <a:latin typeface="Franklin Gothic Medium" panose="020B0603020102020204" pitchFamily="34" charset="0"/>
              </a:rPr>
              <a:t>The bar plot shows the important features that affect Sale Price positively and negatively. We can easily notice the correlation here.</a:t>
            </a:r>
            <a:endParaRPr lang="en-IN" sz="2000" dirty="0">
              <a:latin typeface="Franklin Gothic Medium" panose="020B0603020102020204" pitchFamily="34" charset="0"/>
            </a:endParaRPr>
          </a:p>
        </p:txBody>
      </p:sp>
    </p:spTree>
    <p:extLst>
      <p:ext uri="{BB962C8B-B14F-4D97-AF65-F5344CB8AC3E}">
        <p14:creationId xmlns:p14="http://schemas.microsoft.com/office/powerpoint/2010/main" val="38720798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B2D65A-E572-4B9B-B50C-348231047EDC}"/>
              </a:ext>
            </a:extLst>
          </p:cNvPr>
          <p:cNvSpPr txBox="1"/>
          <p:nvPr/>
        </p:nvSpPr>
        <p:spPr>
          <a:xfrm>
            <a:off x="651754" y="116733"/>
            <a:ext cx="10953344" cy="584775"/>
          </a:xfrm>
          <a:prstGeom prst="rect">
            <a:avLst/>
          </a:prstGeom>
          <a:noFill/>
        </p:spPr>
        <p:txBody>
          <a:bodyPr wrap="square" rtlCol="0">
            <a:spAutoFit/>
          </a:bodyPr>
          <a:lstStyle/>
          <a:p>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Data Analysis Steps done</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3" name="TextBox 2">
            <a:extLst>
              <a:ext uri="{FF2B5EF4-FFF2-40B4-BE49-F238E27FC236}">
                <a16:creationId xmlns:a16="http://schemas.microsoft.com/office/drawing/2014/main" id="{D7F9A406-7874-45FF-9516-8825D0A83F99}"/>
              </a:ext>
            </a:extLst>
          </p:cNvPr>
          <p:cNvSpPr txBox="1"/>
          <p:nvPr/>
        </p:nvSpPr>
        <p:spPr>
          <a:xfrm>
            <a:off x="787942" y="701508"/>
            <a:ext cx="10953344" cy="5909310"/>
          </a:xfrm>
          <a:prstGeom prst="rect">
            <a:avLst/>
          </a:prstGeom>
          <a:noFill/>
        </p:spPr>
        <p:txBody>
          <a:bodyPr wrap="square" rtlCol="0">
            <a:spAutoFit/>
          </a:bodyPr>
          <a:lstStyle/>
          <a:p>
            <a:pPr marL="285750" indent="-285750" algn="just">
              <a:buFont typeface="Wingdings" panose="05000000000000000000" pitchFamily="2" charset="2"/>
              <a:buChar char="v"/>
            </a:pPr>
            <a:r>
              <a:rPr lang="en-US" dirty="0">
                <a:latin typeface="Franklin Gothic Medium" panose="020B0603020102020204" pitchFamily="34" charset="0"/>
              </a:rPr>
              <a:t>I have treated null values by imputation techniques.</a:t>
            </a:r>
          </a:p>
          <a:p>
            <a:pPr algn="just"/>
            <a:endParaRPr lang="en-US" dirty="0">
              <a:latin typeface="Franklin Gothic Medium" panose="020B0603020102020204" pitchFamily="34" charset="0"/>
            </a:endParaRPr>
          </a:p>
          <a:p>
            <a:pPr marL="285750" indent="-285750" algn="just">
              <a:buFont typeface="Wingdings" panose="05000000000000000000" pitchFamily="2" charset="2"/>
              <a:buChar char="v"/>
            </a:pPr>
            <a:r>
              <a:rPr lang="en-US" dirty="0">
                <a:latin typeface="Franklin Gothic Medium" panose="020B0603020102020204" pitchFamily="34" charset="0"/>
              </a:rPr>
              <a:t>I have done feature engineering steps like feature extraction and feature selection to improve data normality and linearity.</a:t>
            </a:r>
          </a:p>
          <a:p>
            <a:pPr algn="just"/>
            <a:endParaRPr lang="en-US" dirty="0">
              <a:latin typeface="Franklin Gothic Medium" panose="020B0603020102020204" pitchFamily="34" charset="0"/>
            </a:endParaRPr>
          </a:p>
          <a:p>
            <a:pPr marL="285750" indent="-285750" algn="just">
              <a:buFont typeface="Wingdings" panose="05000000000000000000" pitchFamily="2" charset="2"/>
              <a:buChar char="v"/>
            </a:pPr>
            <a:r>
              <a:rPr lang="en-US" dirty="0">
                <a:latin typeface="Franklin Gothic Medium" panose="020B0603020102020204" pitchFamily="34" charset="0"/>
              </a:rPr>
              <a:t>Identified outliers using boxplots and removed outliers using percentile method.</a:t>
            </a:r>
          </a:p>
          <a:p>
            <a:pPr algn="just"/>
            <a:endParaRPr lang="en-US" dirty="0">
              <a:latin typeface="Franklin Gothic Medium" panose="020B0603020102020204" pitchFamily="34" charset="0"/>
            </a:endParaRPr>
          </a:p>
          <a:p>
            <a:pPr marL="285750" indent="-285750" algn="just">
              <a:buFont typeface="Wingdings" panose="05000000000000000000" pitchFamily="2" charset="2"/>
              <a:buChar char="v"/>
            </a:pPr>
            <a:r>
              <a:rPr lang="en-US" dirty="0">
                <a:latin typeface="Franklin Gothic Medium" panose="020B0603020102020204" pitchFamily="34" charset="0"/>
              </a:rPr>
              <a:t>Identified skewness using distribution plots and removed skewness using power transformation method (yeo-</a:t>
            </a:r>
            <a:r>
              <a:rPr lang="en-US" dirty="0" err="1">
                <a:latin typeface="Franklin Gothic Medium" panose="020B0603020102020204" pitchFamily="34" charset="0"/>
              </a:rPr>
              <a:t>johnson</a:t>
            </a:r>
            <a:r>
              <a:rPr lang="en-US" dirty="0">
                <a:latin typeface="Franklin Gothic Medium" panose="020B0603020102020204" pitchFamily="34" charset="0"/>
              </a:rPr>
              <a:t> method).</a:t>
            </a:r>
          </a:p>
          <a:p>
            <a:pPr algn="just"/>
            <a:endParaRPr lang="en-US" dirty="0">
              <a:latin typeface="Franklin Gothic Medium" panose="020B0603020102020204" pitchFamily="34" charset="0"/>
            </a:endParaRPr>
          </a:p>
          <a:p>
            <a:pPr marL="285750" indent="-285750" algn="just">
              <a:buFont typeface="Wingdings" panose="05000000000000000000" pitchFamily="2" charset="2"/>
              <a:buChar char="v"/>
            </a:pPr>
            <a:r>
              <a:rPr lang="en-US" dirty="0">
                <a:latin typeface="Franklin Gothic Medium" panose="020B0603020102020204" pitchFamily="34" charset="0"/>
              </a:rPr>
              <a:t>Encoded data using Ordinal Encoder.</a:t>
            </a:r>
          </a:p>
          <a:p>
            <a:pPr algn="just"/>
            <a:endParaRPr lang="en-US" dirty="0">
              <a:latin typeface="Franklin Gothic Medium" panose="020B0603020102020204" pitchFamily="34" charset="0"/>
            </a:endParaRPr>
          </a:p>
          <a:p>
            <a:pPr marL="285750" indent="-285750" algn="just">
              <a:buFont typeface="Wingdings" panose="05000000000000000000" pitchFamily="2" charset="2"/>
              <a:buChar char="v"/>
            </a:pPr>
            <a:r>
              <a:rPr lang="en-US" dirty="0">
                <a:latin typeface="Franklin Gothic Medium" panose="020B0603020102020204" pitchFamily="34" charset="0"/>
              </a:rPr>
              <a:t>Used Pearson’s correlation coefficient to check the correlation between dependent and independent variables. To visualize the correlation I have used heatmap and bar plot.</a:t>
            </a:r>
          </a:p>
          <a:p>
            <a:pPr algn="just"/>
            <a:endParaRPr lang="en-US" dirty="0">
              <a:latin typeface="Franklin Gothic Medium" panose="020B0603020102020204" pitchFamily="34" charset="0"/>
            </a:endParaRPr>
          </a:p>
          <a:p>
            <a:pPr marL="285750" indent="-285750" algn="just">
              <a:buFont typeface="Wingdings" panose="05000000000000000000" pitchFamily="2" charset="2"/>
              <a:buChar char="v"/>
            </a:pPr>
            <a:r>
              <a:rPr lang="en-US" dirty="0">
                <a:latin typeface="Franklin Gothic Medium" panose="020B0603020102020204" pitchFamily="34" charset="0"/>
              </a:rPr>
              <a:t>I have used Standard Scalarization method to scale the data.</a:t>
            </a:r>
          </a:p>
          <a:p>
            <a:pPr algn="just"/>
            <a:endParaRPr lang="en-US" dirty="0">
              <a:latin typeface="Franklin Gothic Medium" panose="020B0603020102020204" pitchFamily="34" charset="0"/>
            </a:endParaRPr>
          </a:p>
          <a:p>
            <a:pPr marL="285750" indent="-285750" algn="just">
              <a:buFont typeface="Wingdings" panose="05000000000000000000" pitchFamily="2" charset="2"/>
              <a:buChar char="v"/>
            </a:pPr>
            <a:r>
              <a:rPr lang="en-US" dirty="0">
                <a:latin typeface="Franklin Gothic Medium" panose="020B0603020102020204" pitchFamily="34" charset="0"/>
              </a:rPr>
              <a:t>Handled the multicollinearity issue by finding VIF values.</a:t>
            </a:r>
          </a:p>
          <a:p>
            <a:pPr algn="just"/>
            <a:endParaRPr lang="en-US" dirty="0">
              <a:latin typeface="Franklin Gothic Medium" panose="020B0603020102020204" pitchFamily="34" charset="0"/>
            </a:endParaRPr>
          </a:p>
          <a:p>
            <a:pPr marL="285750" indent="-285750" algn="just">
              <a:buFont typeface="Wingdings" panose="05000000000000000000" pitchFamily="2" charset="2"/>
              <a:buChar char="v"/>
            </a:pPr>
            <a:r>
              <a:rPr lang="en-US" dirty="0">
                <a:latin typeface="Franklin Gothic Medium" panose="020B0603020102020204" pitchFamily="34" charset="0"/>
              </a:rPr>
              <a:t>Split train and test to build machine learning models. Model building process will be shown in the further steps.</a:t>
            </a:r>
            <a:endParaRPr lang="en-IN" dirty="0">
              <a:latin typeface="Franklin Gothic Medium" panose="020B0603020102020204" pitchFamily="34" charset="0"/>
            </a:endParaRPr>
          </a:p>
        </p:txBody>
      </p:sp>
    </p:spTree>
    <p:extLst>
      <p:ext uri="{BB962C8B-B14F-4D97-AF65-F5344CB8AC3E}">
        <p14:creationId xmlns:p14="http://schemas.microsoft.com/office/powerpoint/2010/main" val="16890682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DB9133-AC61-44F7-A14F-020D02D4757B}"/>
              </a:ext>
            </a:extLst>
          </p:cNvPr>
          <p:cNvSpPr txBox="1"/>
          <p:nvPr/>
        </p:nvSpPr>
        <p:spPr>
          <a:xfrm>
            <a:off x="670560" y="477520"/>
            <a:ext cx="10810240" cy="923330"/>
          </a:xfrm>
          <a:prstGeom prst="rect">
            <a:avLst/>
          </a:prstGeom>
          <a:noFill/>
        </p:spPr>
        <p:txBody>
          <a:bodyPr wrap="square" rtlCol="0">
            <a:spAutoFit/>
          </a:bodyPr>
          <a:lstStyle/>
          <a:p>
            <a:pPr algn="ctr"/>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Problem Statement</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a:p>
            <a:pPr algn="ctr"/>
            <a:endParaRPr lang="en-IN" dirty="0"/>
          </a:p>
        </p:txBody>
      </p:sp>
      <p:sp>
        <p:nvSpPr>
          <p:cNvPr id="3" name="TextBox 2">
            <a:extLst>
              <a:ext uri="{FF2B5EF4-FFF2-40B4-BE49-F238E27FC236}">
                <a16:creationId xmlns:a16="http://schemas.microsoft.com/office/drawing/2014/main" id="{2856B032-BF1D-4318-A7AE-04CBC39D01C2}"/>
              </a:ext>
            </a:extLst>
          </p:cNvPr>
          <p:cNvSpPr txBox="1"/>
          <p:nvPr/>
        </p:nvSpPr>
        <p:spPr>
          <a:xfrm>
            <a:off x="670560" y="1564640"/>
            <a:ext cx="10810240" cy="4370427"/>
          </a:xfrm>
          <a:prstGeom prst="rect">
            <a:avLst/>
          </a:prstGeom>
          <a:noFill/>
        </p:spPr>
        <p:txBody>
          <a:bodyPr wrap="square" rtlCol="0">
            <a:spAutoFit/>
          </a:bodyPr>
          <a:lstStyle/>
          <a:p>
            <a:pPr marL="0" indent="0" algn="just">
              <a:buNone/>
            </a:pPr>
            <a:r>
              <a:rPr lang="en-US" sz="2000" dirty="0">
                <a:solidFill>
                  <a:schemeClr val="bg2">
                    <a:lumMod val="10000"/>
                  </a:schemeClr>
                </a:solidFill>
                <a:latin typeface="Franklin Gothic Medium" panose="020B0603020102020204" pitchFamily="34" charset="0"/>
                <a:ea typeface="Microsoft Sans Serif" panose="020B0604020202020204" pitchFamily="34" charset="0"/>
                <a:cs typeface="Microsoft Sans Serif" panose="020B0604020202020204" pitchFamily="34" charset="0"/>
              </a:rPr>
              <a:t>A US-based housing company named Surprise Housing has decided to enter the Australian market. The company uses data analytics to purchase houses at a price below their actual values and flip them at a higher price. For the same purpose, the company has collected a data set from the sale of houses in Australia. </a:t>
            </a:r>
          </a:p>
          <a:p>
            <a:pPr marL="0" indent="0" algn="just">
              <a:buNone/>
            </a:pPr>
            <a:endParaRPr lang="en-US" sz="2000" dirty="0">
              <a:solidFill>
                <a:schemeClr val="bg2">
                  <a:lumMod val="10000"/>
                </a:schemeClr>
              </a:solidFill>
              <a:latin typeface="Franklin Gothic Medium" panose="020B0603020102020204" pitchFamily="34" charset="0"/>
              <a:ea typeface="Microsoft Sans Serif" panose="020B0604020202020204" pitchFamily="34" charset="0"/>
              <a:cs typeface="Microsoft Sans Serif" panose="020B0604020202020204" pitchFamily="34" charset="0"/>
            </a:endParaRPr>
          </a:p>
          <a:p>
            <a:pPr marL="0" indent="0" algn="just">
              <a:buNone/>
            </a:pPr>
            <a:r>
              <a:rPr lang="en-US" sz="2000" dirty="0">
                <a:solidFill>
                  <a:schemeClr val="bg2">
                    <a:lumMod val="10000"/>
                  </a:schemeClr>
                </a:solidFill>
                <a:latin typeface="Franklin Gothic Medium" panose="020B0603020102020204" pitchFamily="34" charset="0"/>
                <a:ea typeface="Microsoft Sans Serif" panose="020B0604020202020204" pitchFamily="34" charset="0"/>
                <a:cs typeface="Microsoft Sans Serif" panose="020B0604020202020204" pitchFamily="34" charset="0"/>
              </a:rPr>
              <a:t>The company is looking at prospective properties to buy houses to enter the market. You are required to build a model using Machine Learning in order to predict the actual value of the prospective properties and decide whether to invest in them or not. For this company wants to know: </a:t>
            </a:r>
          </a:p>
          <a:p>
            <a:pPr marL="0" indent="0" algn="just">
              <a:buNone/>
            </a:pPr>
            <a:endParaRPr lang="en-US" sz="2000" dirty="0">
              <a:solidFill>
                <a:schemeClr val="bg2">
                  <a:lumMod val="10000"/>
                </a:schemeClr>
              </a:solidFill>
              <a:latin typeface="Franklin Gothic Medium" panose="020B0603020102020204" pitchFamily="34" charset="0"/>
              <a:ea typeface="Microsoft Sans Serif" panose="020B0604020202020204" pitchFamily="34" charset="0"/>
              <a:cs typeface="Microsoft Sans Serif" panose="020B0604020202020204" pitchFamily="34" charset="0"/>
            </a:endParaRPr>
          </a:p>
          <a:p>
            <a:pPr marL="342900" indent="-342900" algn="just">
              <a:buFont typeface="Arial" panose="020B0604020202020204" pitchFamily="34" charset="0"/>
              <a:buChar char="•"/>
            </a:pPr>
            <a:r>
              <a:rPr lang="en-US" sz="2000" b="1" dirty="0">
                <a:solidFill>
                  <a:schemeClr val="bg2">
                    <a:lumMod val="10000"/>
                  </a:schemeClr>
                </a:solidFill>
                <a:latin typeface="Franklin Gothic Medium" panose="020B0603020102020204" pitchFamily="34" charset="0"/>
                <a:ea typeface="Microsoft Sans Serif" panose="020B0604020202020204" pitchFamily="34" charset="0"/>
                <a:cs typeface="Microsoft Sans Serif" panose="020B0604020202020204" pitchFamily="34" charset="0"/>
              </a:rPr>
              <a:t>Which variables are important to predict the price of variable? </a:t>
            </a:r>
          </a:p>
          <a:p>
            <a:pPr algn="just"/>
            <a:endParaRPr lang="en-US" sz="2000" b="1" dirty="0">
              <a:solidFill>
                <a:schemeClr val="bg2">
                  <a:lumMod val="10000"/>
                </a:schemeClr>
              </a:solidFill>
              <a:latin typeface="Franklin Gothic Medium" panose="020B0603020102020204" pitchFamily="34" charset="0"/>
              <a:ea typeface="Microsoft Sans Serif" panose="020B0604020202020204" pitchFamily="34" charset="0"/>
              <a:cs typeface="Microsoft Sans Serif" panose="020B0604020202020204" pitchFamily="34" charset="0"/>
            </a:endParaRPr>
          </a:p>
          <a:p>
            <a:pPr marL="342900" indent="-342900" algn="just">
              <a:buFont typeface="Arial" panose="020B0604020202020204" pitchFamily="34" charset="0"/>
              <a:buChar char="•"/>
            </a:pPr>
            <a:r>
              <a:rPr lang="en-US" sz="2000" b="1" dirty="0">
                <a:solidFill>
                  <a:schemeClr val="bg2">
                    <a:lumMod val="10000"/>
                  </a:schemeClr>
                </a:solidFill>
                <a:latin typeface="Franklin Gothic Medium" panose="020B0603020102020204" pitchFamily="34" charset="0"/>
                <a:ea typeface="Microsoft Sans Serif" panose="020B0604020202020204" pitchFamily="34" charset="0"/>
                <a:cs typeface="Microsoft Sans Serif" panose="020B0604020202020204" pitchFamily="34" charset="0"/>
              </a:rPr>
              <a:t>How do these variables describe the price of the house?</a:t>
            </a:r>
            <a:endParaRPr lang="en-IN" sz="2000" b="1" dirty="0">
              <a:solidFill>
                <a:schemeClr val="bg2">
                  <a:lumMod val="10000"/>
                </a:schemeClr>
              </a:solidFill>
              <a:latin typeface="Franklin Gothic Medium" panose="020B0603020102020204" pitchFamily="34" charset="0"/>
              <a:ea typeface="Microsoft Sans Serif" panose="020B0604020202020204" pitchFamily="34" charset="0"/>
              <a:cs typeface="Microsoft Sans Serif" panose="020B0604020202020204" pitchFamily="34" charset="0"/>
            </a:endParaRPr>
          </a:p>
          <a:p>
            <a:endParaRPr lang="en-IN" dirty="0"/>
          </a:p>
        </p:txBody>
      </p:sp>
    </p:spTree>
    <p:extLst>
      <p:ext uri="{BB962C8B-B14F-4D97-AF65-F5344CB8AC3E}">
        <p14:creationId xmlns:p14="http://schemas.microsoft.com/office/powerpoint/2010/main" val="19027493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60EE49-8536-4B6F-B2C2-991CA0416C5B}"/>
              </a:ext>
            </a:extLst>
          </p:cNvPr>
          <p:cNvSpPr txBox="1"/>
          <p:nvPr/>
        </p:nvSpPr>
        <p:spPr>
          <a:xfrm>
            <a:off x="661481" y="525294"/>
            <a:ext cx="10894979"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Assumptions:</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3" name="TextBox 2">
            <a:extLst>
              <a:ext uri="{FF2B5EF4-FFF2-40B4-BE49-F238E27FC236}">
                <a16:creationId xmlns:a16="http://schemas.microsoft.com/office/drawing/2014/main" id="{7D51A0A1-6A0A-4ED6-9C19-E607E89E09EB}"/>
              </a:ext>
            </a:extLst>
          </p:cNvPr>
          <p:cNvSpPr txBox="1"/>
          <p:nvPr/>
        </p:nvSpPr>
        <p:spPr>
          <a:xfrm>
            <a:off x="661481" y="1352145"/>
            <a:ext cx="10982528" cy="4062651"/>
          </a:xfrm>
          <a:prstGeom prst="rect">
            <a:avLst/>
          </a:prstGeom>
          <a:noFill/>
        </p:spPr>
        <p:txBody>
          <a:bodyPr wrap="square" rtlCol="0">
            <a:spAutoFit/>
          </a:bodyPr>
          <a:lstStyle/>
          <a:p>
            <a:pPr marL="285750" indent="-285750" algn="just">
              <a:buFont typeface="Wingdings" panose="05000000000000000000" pitchFamily="2" charset="2"/>
              <a:buChar char="ü"/>
            </a:pPr>
            <a:r>
              <a:rPr lang="en-US" sz="2000" dirty="0">
                <a:latin typeface="Franklin Gothic Medium" panose="020B0603020102020204" pitchFamily="34" charset="0"/>
              </a:rPr>
              <a:t>Firstly, from the problem statement which states that it is a Regression type problem for which we will be using Regressor algorithms to build our models and predict the sale price of the house.</a:t>
            </a:r>
          </a:p>
          <a:p>
            <a:pPr marL="285750" indent="-285750" algn="just">
              <a:buFont typeface="Wingdings" panose="05000000000000000000" pitchFamily="2" charset="2"/>
              <a:buChar char="ü"/>
            </a:pPr>
            <a:endParaRPr lang="en-US" sz="2000" dirty="0">
              <a:latin typeface="Franklin Gothic Medium" panose="020B0603020102020204" pitchFamily="34" charset="0"/>
            </a:endParaRPr>
          </a:p>
          <a:p>
            <a:pPr marL="285750" indent="-285750" algn="just">
              <a:buFont typeface="Wingdings" panose="05000000000000000000" pitchFamily="2" charset="2"/>
              <a:buChar char="ü"/>
            </a:pPr>
            <a:r>
              <a:rPr lang="en-US" sz="2000" dirty="0">
                <a:latin typeface="Franklin Gothic Medium" panose="020B0603020102020204" pitchFamily="34" charset="0"/>
              </a:rPr>
              <a:t>Secondly, based upon the analysis and visualization part we have seen some of the features having linear relation with label. So, I assumed these features helps in model building and to predict the sale price of the house. Also, these features play and important role as if someone planned to buy a house he/she can decide whether to buy house or not based on these features like environment, area, quality of the house etc.</a:t>
            </a:r>
          </a:p>
          <a:p>
            <a:pPr marL="285750" indent="-285750" algn="just">
              <a:buFont typeface="Wingdings" panose="05000000000000000000" pitchFamily="2" charset="2"/>
              <a:buChar char="ü"/>
            </a:pPr>
            <a:endParaRPr lang="en-US" sz="2000" dirty="0">
              <a:latin typeface="Franklin Gothic Medium" panose="020B0603020102020204" pitchFamily="34" charset="0"/>
            </a:endParaRPr>
          </a:p>
          <a:p>
            <a:pPr marL="285750" indent="-285750" algn="just">
              <a:buFont typeface="Wingdings" panose="05000000000000000000" pitchFamily="2" charset="2"/>
              <a:buChar char="ü"/>
            </a:pPr>
            <a:r>
              <a:rPr lang="en-US" sz="2000" dirty="0">
                <a:latin typeface="Franklin Gothic Medium" panose="020B0603020102020204" pitchFamily="34" charset="0"/>
              </a:rPr>
              <a:t>So, </a:t>
            </a:r>
            <a:r>
              <a:rPr lang="en-IN" sz="2000" dirty="0">
                <a:effectLst/>
                <a:latin typeface="Franklin Gothic Medium" panose="020B0603020102020204" pitchFamily="34" charset="0"/>
                <a:ea typeface="Calibri" panose="020F0502020204030204" pitchFamily="34" charset="0"/>
                <a:cs typeface="Times New Roman" panose="02020603050405020304" pitchFamily="18" charset="0"/>
              </a:rPr>
              <a:t>I suggest that people take into consideration the features that were deemed as most important as seen in this study might help them estimate the house price better.</a:t>
            </a:r>
          </a:p>
          <a:p>
            <a:pPr algn="just"/>
            <a:endParaRPr lang="en-US" dirty="0">
              <a:latin typeface="Georgia" panose="02040502050405020303" pitchFamily="18" charset="0"/>
            </a:endParaRPr>
          </a:p>
        </p:txBody>
      </p:sp>
    </p:spTree>
    <p:extLst>
      <p:ext uri="{BB962C8B-B14F-4D97-AF65-F5344CB8AC3E}">
        <p14:creationId xmlns:p14="http://schemas.microsoft.com/office/powerpoint/2010/main" val="19355849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6901D63-0D38-46DE-802D-13C8D8C7FB9D}"/>
              </a:ext>
            </a:extLst>
          </p:cNvPr>
          <p:cNvSpPr txBox="1"/>
          <p:nvPr/>
        </p:nvSpPr>
        <p:spPr>
          <a:xfrm>
            <a:off x="642026" y="573932"/>
            <a:ext cx="10875523"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Model Building:</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4" name="TextBox 3">
            <a:extLst>
              <a:ext uri="{FF2B5EF4-FFF2-40B4-BE49-F238E27FC236}">
                <a16:creationId xmlns:a16="http://schemas.microsoft.com/office/drawing/2014/main" id="{CC11D13C-1AC8-4B3C-AB7C-FF4C6C3C8150}"/>
              </a:ext>
            </a:extLst>
          </p:cNvPr>
          <p:cNvSpPr txBox="1"/>
          <p:nvPr/>
        </p:nvSpPr>
        <p:spPr>
          <a:xfrm>
            <a:off x="758757" y="1391055"/>
            <a:ext cx="10875523" cy="5714385"/>
          </a:xfrm>
          <a:prstGeom prst="rect">
            <a:avLst/>
          </a:prstGeom>
          <a:noFill/>
        </p:spPr>
        <p:txBody>
          <a:bodyPr wrap="square" rtlCol="0">
            <a:spAutoFit/>
          </a:bodyPr>
          <a:lstStyle/>
          <a:p>
            <a:pPr marL="285750" indent="-285750" algn="just">
              <a:buFont typeface="Wingdings" panose="05000000000000000000" pitchFamily="2" charset="2"/>
              <a:buChar char="Ø"/>
            </a:pPr>
            <a:r>
              <a:rPr lang="en-IN" sz="2000" dirty="0">
                <a:effectLst/>
                <a:latin typeface="Franklin Gothic Medium" panose="020B0603020102020204" pitchFamily="34" charset="0"/>
                <a:ea typeface="Calibri" panose="020F0502020204030204" pitchFamily="34" charset="0"/>
              </a:rPr>
              <a:t>In this problem </a:t>
            </a:r>
            <a:r>
              <a:rPr lang="en-IN" sz="2000" dirty="0" err="1">
                <a:effectLst/>
                <a:latin typeface="Franklin Gothic Medium" panose="020B0603020102020204" pitchFamily="34" charset="0"/>
                <a:ea typeface="Calibri" panose="020F0502020204030204" pitchFamily="34" charset="0"/>
              </a:rPr>
              <a:t>SalePrice</a:t>
            </a:r>
            <a:r>
              <a:rPr lang="en-IN" sz="2000" dirty="0">
                <a:effectLst/>
                <a:latin typeface="Franklin Gothic Medium" panose="020B0603020102020204" pitchFamily="34" charset="0"/>
                <a:ea typeface="Calibri" panose="020F0502020204030204" pitchFamily="34" charset="0"/>
              </a:rPr>
              <a:t> is our target variable which is continuous in nature, from this I can conclude that it is a regression type problem hence I have used following regression algorithms to predict the sale price of the house. </a:t>
            </a:r>
          </a:p>
          <a:p>
            <a:pPr marL="285750" indent="-285750" algn="just">
              <a:buFont typeface="Wingdings" panose="05000000000000000000" pitchFamily="2" charset="2"/>
              <a:buChar char="Ø"/>
            </a:pPr>
            <a:r>
              <a:rPr lang="en-IN" sz="2000" dirty="0">
                <a:effectLst/>
                <a:latin typeface="Franklin Gothic Medium" panose="020B0603020102020204" pitchFamily="34" charset="0"/>
                <a:ea typeface="Calibri" panose="020F0502020204030204" pitchFamily="34" charset="0"/>
              </a:rPr>
              <a:t>After the pre-processing and data cleaning I left with 67 columns including target and I used these features for prediction.</a:t>
            </a:r>
          </a:p>
          <a:p>
            <a:pPr algn="just"/>
            <a:endParaRPr lang="en-IN" sz="2000" dirty="0">
              <a:latin typeface="Franklin Gothic Medium" panose="020B0603020102020204" pitchFamily="34" charset="0"/>
            </a:endParaRPr>
          </a:p>
          <a:p>
            <a:pPr marL="857250" lvl="1" indent="-400050" algn="just">
              <a:lnSpc>
                <a:spcPct val="107000"/>
              </a:lnSpc>
              <a:buFont typeface="+mj-lt"/>
              <a:buAutoNum type="romanLcPeriod"/>
            </a:pPr>
            <a:r>
              <a:rPr lang="en-IN" sz="2000" dirty="0">
                <a:effectLst/>
                <a:latin typeface="Franklin Gothic Medium" panose="020B0603020102020204" pitchFamily="34" charset="0"/>
                <a:ea typeface="Calibri" panose="020F0502020204030204" pitchFamily="34" charset="0"/>
                <a:cs typeface="Calibri" panose="020F0502020204030204" pitchFamily="34" charset="0"/>
              </a:rPr>
              <a:t>Linear Regression</a:t>
            </a: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sz="2000" dirty="0">
                <a:effectLst/>
                <a:latin typeface="Franklin Gothic Medium" panose="020B0603020102020204" pitchFamily="34" charset="0"/>
                <a:ea typeface="Calibri" panose="020F0502020204030204" pitchFamily="34" charset="0"/>
                <a:cs typeface="Calibri" panose="020F0502020204030204" pitchFamily="34" charset="0"/>
              </a:rPr>
              <a:t>Lasso Regressor</a:t>
            </a: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sz="2000" dirty="0">
                <a:effectLst/>
                <a:latin typeface="Franklin Gothic Medium" panose="020B0603020102020204" pitchFamily="34" charset="0"/>
                <a:ea typeface="Calibri" panose="020F0502020204030204" pitchFamily="34" charset="0"/>
                <a:cs typeface="Calibri" panose="020F0502020204030204" pitchFamily="34" charset="0"/>
              </a:rPr>
              <a:t>Ridge Regressor</a:t>
            </a: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sz="2000" dirty="0">
                <a:effectLst/>
                <a:latin typeface="Franklin Gothic Medium" panose="020B0603020102020204" pitchFamily="34" charset="0"/>
                <a:ea typeface="Calibri" panose="020F0502020204030204" pitchFamily="34" charset="0"/>
                <a:cs typeface="Calibri" panose="020F0502020204030204" pitchFamily="34" charset="0"/>
              </a:rPr>
              <a:t>Random Forest Regressor</a:t>
            </a: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sz="2000" dirty="0">
                <a:effectLst/>
                <a:latin typeface="Franklin Gothic Medium" panose="020B0603020102020204" pitchFamily="34" charset="0"/>
                <a:ea typeface="Calibri" panose="020F0502020204030204" pitchFamily="34" charset="0"/>
                <a:cs typeface="Calibri" panose="020F0502020204030204" pitchFamily="34" charset="0"/>
              </a:rPr>
              <a:t>Extra Trees Regressor</a:t>
            </a: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sz="2000" dirty="0">
                <a:effectLst/>
                <a:latin typeface="Franklin Gothic Medium" panose="020B0603020102020204" pitchFamily="34" charset="0"/>
                <a:ea typeface="Calibri" panose="020F0502020204030204" pitchFamily="34" charset="0"/>
                <a:cs typeface="Calibri" panose="020F0502020204030204" pitchFamily="34" charset="0"/>
              </a:rPr>
              <a:t>Gradient Boosting Regressor</a:t>
            </a: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857250" lvl="1" indent="-400050" algn="just">
              <a:lnSpc>
                <a:spcPct val="107000"/>
              </a:lnSpc>
              <a:buFont typeface="+mj-lt"/>
              <a:buAutoNum type="romanLcPeriod"/>
            </a:pPr>
            <a:r>
              <a:rPr lang="en-IN" sz="2000" dirty="0">
                <a:effectLst/>
                <a:latin typeface="Franklin Gothic Medium" panose="020B0603020102020204" pitchFamily="34" charset="0"/>
                <a:ea typeface="Calibri" panose="020F0502020204030204" pitchFamily="34" charset="0"/>
                <a:cs typeface="Calibri" panose="020F0502020204030204" pitchFamily="34" charset="0"/>
              </a:rPr>
              <a:t>Extreme Gradient Boosting Regressor (XGB)</a:t>
            </a: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857250" lvl="1" indent="-400050" algn="just">
              <a:lnSpc>
                <a:spcPct val="107000"/>
              </a:lnSpc>
              <a:spcAft>
                <a:spcPts val="800"/>
              </a:spcAft>
              <a:buFont typeface="+mj-lt"/>
              <a:buAutoNum type="romanLcPeriod"/>
            </a:pPr>
            <a:r>
              <a:rPr lang="en-IN" sz="2000" dirty="0">
                <a:effectLst/>
                <a:latin typeface="Franklin Gothic Medium" panose="020B0603020102020204" pitchFamily="34" charset="0"/>
                <a:ea typeface="Calibri" panose="020F0502020204030204" pitchFamily="34" charset="0"/>
                <a:cs typeface="Calibri" panose="020F0502020204030204" pitchFamily="34" charset="0"/>
              </a:rPr>
              <a:t>Bagging Regressor</a:t>
            </a:r>
            <a:endParaRPr lang="en-IN" sz="20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Wingdings" panose="05000000000000000000" pitchFamily="2" charset="2"/>
              <a:buChar char="Ø"/>
            </a:pPr>
            <a:r>
              <a:rPr lang="en-IN" sz="2000" dirty="0">
                <a:effectLst/>
                <a:latin typeface="Franklin Gothic Medium" panose="020B0603020102020204" pitchFamily="34" charset="0"/>
                <a:ea typeface="Calibri" panose="020F0502020204030204" pitchFamily="34" charset="0"/>
                <a:cs typeface="Times New Roman" panose="02020603050405020304" pitchFamily="18" charset="0"/>
              </a:rPr>
              <a:t> I have got the best ransom state and maximum R2 score and then created train test split to build the above models.</a:t>
            </a:r>
          </a:p>
          <a:p>
            <a:endParaRPr lang="en-IN" dirty="0"/>
          </a:p>
        </p:txBody>
      </p:sp>
    </p:spTree>
    <p:extLst>
      <p:ext uri="{BB962C8B-B14F-4D97-AF65-F5344CB8AC3E}">
        <p14:creationId xmlns:p14="http://schemas.microsoft.com/office/powerpoint/2010/main" val="2246714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C7A272-6FA3-4B1F-A2BA-AE5ECD6964E9}"/>
              </a:ext>
            </a:extLst>
          </p:cNvPr>
          <p:cNvSpPr txBox="1"/>
          <p:nvPr/>
        </p:nvSpPr>
        <p:spPr>
          <a:xfrm>
            <a:off x="865761" y="62569"/>
            <a:ext cx="10661515" cy="646331"/>
          </a:xfrm>
          <a:prstGeom prst="rect">
            <a:avLst/>
          </a:prstGeom>
          <a:noFill/>
        </p:spPr>
        <p:txBody>
          <a:bodyPr wrap="square" rtlCol="0">
            <a:spAutoFit/>
          </a:bodyPr>
          <a:lstStyle/>
          <a:p>
            <a:r>
              <a:rPr lang="en-US" sz="3600" b="1" dirty="0">
                <a:solidFill>
                  <a:srgbClr val="C00000"/>
                </a:solidFill>
                <a:effectLst>
                  <a:outerShdw blurRad="38100" dist="38100" dir="2700000" algn="tl">
                    <a:srgbClr val="000000">
                      <a:alpha val="43137"/>
                    </a:srgbClr>
                  </a:outerShdw>
                </a:effectLst>
                <a:latin typeface="Footlight MT Light" panose="0204060206030A020304" pitchFamily="18" charset="0"/>
              </a:rPr>
              <a:t>I. </a:t>
            </a:r>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Linear Regression:</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10" name="TextBox 9">
            <a:extLst>
              <a:ext uri="{FF2B5EF4-FFF2-40B4-BE49-F238E27FC236}">
                <a16:creationId xmlns:a16="http://schemas.microsoft.com/office/drawing/2014/main" id="{5AFD8326-B86E-4065-B095-8508ABF74A1C}"/>
              </a:ext>
            </a:extLst>
          </p:cNvPr>
          <p:cNvSpPr txBox="1"/>
          <p:nvPr/>
        </p:nvSpPr>
        <p:spPr>
          <a:xfrm>
            <a:off x="671210" y="5291847"/>
            <a:ext cx="10856068" cy="1015663"/>
          </a:xfrm>
          <a:prstGeom prst="rect">
            <a:avLst/>
          </a:prstGeom>
          <a:noFill/>
        </p:spPr>
        <p:txBody>
          <a:bodyPr wrap="square" rtlCol="0">
            <a:spAutoFit/>
          </a:bodyPr>
          <a:lstStyle/>
          <a:p>
            <a:pPr marL="285750" indent="-285750" algn="just">
              <a:buFont typeface="Wingdings" panose="05000000000000000000" pitchFamily="2" charset="2"/>
              <a:buChar char="§"/>
            </a:pPr>
            <a:r>
              <a:rPr lang="en-IN" sz="2000" dirty="0">
                <a:solidFill>
                  <a:srgbClr val="000000"/>
                </a:solidFill>
                <a:effectLst/>
                <a:latin typeface="Franklin Gothic Medium" panose="020B0603020102020204" pitchFamily="34" charset="0"/>
                <a:ea typeface="Calibri" panose="020F0502020204030204" pitchFamily="34" charset="0"/>
              </a:rPr>
              <a:t>Created linear regression model and getting 84.51% R2 score using this model. From the reg plot I can observe the sales price of the house. The best fit line shows there is strong linear relation between test data of trained model and predicted values.</a:t>
            </a:r>
            <a:endParaRPr lang="en-IN" sz="2000" dirty="0">
              <a:latin typeface="Franklin Gothic Medium" panose="020B0603020102020204" pitchFamily="34" charset="0"/>
            </a:endParaRPr>
          </a:p>
        </p:txBody>
      </p:sp>
      <p:graphicFrame>
        <p:nvGraphicFramePr>
          <p:cNvPr id="4" name="Object 3">
            <a:extLst>
              <a:ext uri="{FF2B5EF4-FFF2-40B4-BE49-F238E27FC236}">
                <a16:creationId xmlns:a16="http://schemas.microsoft.com/office/drawing/2014/main" id="{859F4DF6-EF88-4D3E-B1B1-4FF031EBF811}"/>
              </a:ext>
            </a:extLst>
          </p:cNvPr>
          <p:cNvGraphicFramePr>
            <a:graphicFrameLocks noChangeAspect="1"/>
          </p:cNvGraphicFramePr>
          <p:nvPr>
            <p:extLst>
              <p:ext uri="{D42A27DB-BD31-4B8C-83A1-F6EECF244321}">
                <p14:modId xmlns:p14="http://schemas.microsoft.com/office/powerpoint/2010/main" val="2772435382"/>
              </p:ext>
            </p:extLst>
          </p:nvPr>
        </p:nvGraphicFramePr>
        <p:xfrm>
          <a:off x="6307917" y="838149"/>
          <a:ext cx="5709179" cy="4196965"/>
        </p:xfrm>
        <a:graphic>
          <a:graphicData uri="http://schemas.openxmlformats.org/presentationml/2006/ole">
            <mc:AlternateContent xmlns:mc="http://schemas.openxmlformats.org/markup-compatibility/2006">
              <mc:Choice xmlns:v="urn:schemas-microsoft-com:vml" Requires="v">
                <p:oleObj spid="_x0000_s1032" name="Bitmap Image" r:id="rId3" imgW="6804720" imgH="4183560" progId="Paint.Picture">
                  <p:embed/>
                </p:oleObj>
              </mc:Choice>
              <mc:Fallback>
                <p:oleObj name="Bitmap Image" r:id="rId3" imgW="6804720" imgH="4183560" progId="Paint.Picture">
                  <p:embed/>
                  <p:pic>
                    <p:nvPicPr>
                      <p:cNvPr id="0" name=""/>
                      <p:cNvPicPr/>
                      <p:nvPr/>
                    </p:nvPicPr>
                    <p:blipFill>
                      <a:blip r:embed="rId4"/>
                      <a:stretch>
                        <a:fillRect/>
                      </a:stretch>
                    </p:blipFill>
                    <p:spPr>
                      <a:xfrm>
                        <a:off x="6307917" y="838149"/>
                        <a:ext cx="5709179" cy="419696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22DA096-5804-4818-B127-CA05998A1CDC}"/>
              </a:ext>
            </a:extLst>
          </p:cNvPr>
          <p:cNvGraphicFramePr>
            <a:graphicFrameLocks noChangeAspect="1"/>
          </p:cNvGraphicFramePr>
          <p:nvPr>
            <p:extLst>
              <p:ext uri="{D42A27DB-BD31-4B8C-83A1-F6EECF244321}">
                <p14:modId xmlns:p14="http://schemas.microsoft.com/office/powerpoint/2010/main" val="4284175153"/>
              </p:ext>
            </p:extLst>
          </p:nvPr>
        </p:nvGraphicFramePr>
        <p:xfrm>
          <a:off x="304800" y="838149"/>
          <a:ext cx="5791200" cy="4196965"/>
        </p:xfrm>
        <a:graphic>
          <a:graphicData uri="http://schemas.openxmlformats.org/presentationml/2006/ole">
            <mc:AlternateContent xmlns:mc="http://schemas.openxmlformats.org/markup-compatibility/2006">
              <mc:Choice xmlns:v="urn:schemas-microsoft-com:vml" Requires="v">
                <p:oleObj spid="_x0000_s1033" name="Bitmap Image" r:id="rId5" imgW="6515280" imgH="4823640" progId="Paint.Picture">
                  <p:embed/>
                </p:oleObj>
              </mc:Choice>
              <mc:Fallback>
                <p:oleObj name="Bitmap Image" r:id="rId5" imgW="6515280" imgH="4823640" progId="Paint.Picture">
                  <p:embed/>
                  <p:pic>
                    <p:nvPicPr>
                      <p:cNvPr id="0" name=""/>
                      <p:cNvPicPr/>
                      <p:nvPr/>
                    </p:nvPicPr>
                    <p:blipFill>
                      <a:blip r:embed="rId6"/>
                      <a:stretch>
                        <a:fillRect/>
                      </a:stretch>
                    </p:blipFill>
                    <p:spPr>
                      <a:xfrm>
                        <a:off x="304800" y="838149"/>
                        <a:ext cx="5791200" cy="4196965"/>
                      </a:xfrm>
                      <a:prstGeom prst="rect">
                        <a:avLst/>
                      </a:prstGeom>
                    </p:spPr>
                  </p:pic>
                </p:oleObj>
              </mc:Fallback>
            </mc:AlternateContent>
          </a:graphicData>
        </a:graphic>
      </p:graphicFrame>
    </p:spTree>
    <p:extLst>
      <p:ext uri="{BB962C8B-B14F-4D97-AF65-F5344CB8AC3E}">
        <p14:creationId xmlns:p14="http://schemas.microsoft.com/office/powerpoint/2010/main" val="17739811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ED8CA0B-D111-4842-B650-F050DFA5E6BD}"/>
              </a:ext>
            </a:extLst>
          </p:cNvPr>
          <p:cNvSpPr txBox="1"/>
          <p:nvPr/>
        </p:nvSpPr>
        <p:spPr>
          <a:xfrm>
            <a:off x="710118" y="165371"/>
            <a:ext cx="10865797" cy="584775"/>
          </a:xfrm>
          <a:prstGeom prst="rect">
            <a:avLst/>
          </a:prstGeom>
          <a:noFill/>
        </p:spPr>
        <p:txBody>
          <a:bodyPr wrap="square" rtlCol="0">
            <a:spAutoFit/>
          </a:bodyPr>
          <a:lstStyle/>
          <a:p>
            <a:r>
              <a:rPr lang="en-US" sz="3200" b="1" dirty="0">
                <a:solidFill>
                  <a:srgbClr val="C00000"/>
                </a:solidFill>
                <a:effectLst>
                  <a:outerShdw blurRad="38100" dist="38100" dir="2700000" algn="tl">
                    <a:srgbClr val="000000">
                      <a:alpha val="43137"/>
                    </a:srgbClr>
                  </a:outerShdw>
                </a:effectLst>
                <a:latin typeface="Footlight MT Light" panose="0204060206030A020304" pitchFamily="18" charset="0"/>
              </a:rPr>
              <a:t>II. </a:t>
            </a: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Lasso Regressor (Regularization):</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9" name="TextBox 8">
            <a:extLst>
              <a:ext uri="{FF2B5EF4-FFF2-40B4-BE49-F238E27FC236}">
                <a16:creationId xmlns:a16="http://schemas.microsoft.com/office/drawing/2014/main" id="{2D7F852D-BA82-4A23-8933-BA436911D33D}"/>
              </a:ext>
            </a:extLst>
          </p:cNvPr>
          <p:cNvSpPr txBox="1"/>
          <p:nvPr/>
        </p:nvSpPr>
        <p:spPr>
          <a:xfrm>
            <a:off x="836579" y="5233481"/>
            <a:ext cx="10739336" cy="1477328"/>
          </a:xfrm>
          <a:prstGeom prst="rect">
            <a:avLst/>
          </a:prstGeom>
          <a:noFill/>
        </p:spPr>
        <p:txBody>
          <a:bodyPr wrap="square" rtlCol="0">
            <a:spAutoFit/>
          </a:bodyPr>
          <a:lstStyle/>
          <a:p>
            <a:pPr marL="285750" indent="-285750" algn="just">
              <a:buFont typeface="Wingdings" panose="05000000000000000000" pitchFamily="2" charset="2"/>
              <a:buChar char="§"/>
            </a:pPr>
            <a:r>
              <a:rPr lang="en-IN" sz="1800" dirty="0">
                <a:effectLst/>
                <a:latin typeface="Franklin Gothic Medium" panose="020B0603020102020204" pitchFamily="34" charset="0"/>
                <a:ea typeface="Calibri" panose="020F0502020204030204" pitchFamily="34" charset="0"/>
                <a:cs typeface="Times New Roman" panose="02020603050405020304" pitchFamily="18" charset="0"/>
              </a:rPr>
              <a:t>I have got the alpha value as 100</a:t>
            </a:r>
            <a:r>
              <a:rPr lang="en-IN" sz="1800" dirty="0">
                <a:effectLst/>
                <a:latin typeface="Franklin Gothic Medium" panose="020B0603020102020204" pitchFamily="34" charset="0"/>
                <a:ea typeface="Calibri" panose="020F0502020204030204" pitchFamily="34" charset="0"/>
              </a:rPr>
              <a:t>, </a:t>
            </a:r>
            <a:r>
              <a:rPr lang="en-IN" sz="1800" spc="10" dirty="0">
                <a:solidFill>
                  <a:srgbClr val="000000"/>
                </a:solidFill>
                <a:effectLst/>
                <a:latin typeface="Franklin Gothic Medium" panose="020B0603020102020204" pitchFamily="34" charset="0"/>
                <a:ea typeface="Calibri" panose="020F0502020204030204" pitchFamily="34" charset="0"/>
              </a:rPr>
              <a:t>the parameter ‘alpha’ which controls the regularization of the model</a:t>
            </a:r>
            <a:r>
              <a:rPr lang="en-US" sz="1800" spc="10" dirty="0">
                <a:solidFill>
                  <a:srgbClr val="000000"/>
                </a:solidFill>
                <a:effectLst/>
                <a:latin typeface="Franklin Gothic Medium" panose="020B0603020102020204" pitchFamily="34" charset="0"/>
                <a:ea typeface="Calibri" panose="020F0502020204030204" pitchFamily="34" charset="0"/>
              </a:rPr>
              <a:t>.</a:t>
            </a:r>
          </a:p>
          <a:p>
            <a:pPr marL="285750" indent="-285750" algn="just">
              <a:buFont typeface="Wingdings" panose="05000000000000000000" pitchFamily="2" charset="2"/>
              <a:buChar char="§"/>
            </a:pPr>
            <a:r>
              <a:rPr lang="en-IN" sz="1800" dirty="0">
                <a:solidFill>
                  <a:srgbClr val="000000"/>
                </a:solidFill>
                <a:effectLst/>
                <a:latin typeface="Franklin Gothic Medium" panose="020B0603020102020204" pitchFamily="34" charset="0"/>
                <a:ea typeface="Calibri" panose="020F0502020204030204" pitchFamily="34" charset="0"/>
                <a:cs typeface="Calibri" panose="020F0502020204030204" pitchFamily="34" charset="0"/>
              </a:rPr>
              <a:t>Created Lasso regressor model and getting 84.82% R2 score using this model. From the reg plot I can observe the sales price of the house. The best fit line shows there is strong linear relation between test data of trained model and predicted sale price.</a:t>
            </a:r>
            <a:endParaRPr lang="en-IN" sz="1800" dirty="0">
              <a:effectLst/>
              <a:latin typeface="Franklin Gothic Medium" panose="020B0603020102020204" pitchFamily="34" charset="0"/>
              <a:ea typeface="Calibri" panose="020F0502020204030204" pitchFamily="34" charset="0"/>
              <a:cs typeface="Times New Roman" panose="02020603050405020304" pitchFamily="18" charset="0"/>
            </a:endParaRPr>
          </a:p>
          <a:p>
            <a:endParaRPr lang="en-IN" dirty="0"/>
          </a:p>
        </p:txBody>
      </p:sp>
      <p:graphicFrame>
        <p:nvGraphicFramePr>
          <p:cNvPr id="3" name="Object 2">
            <a:extLst>
              <a:ext uri="{FF2B5EF4-FFF2-40B4-BE49-F238E27FC236}">
                <a16:creationId xmlns:a16="http://schemas.microsoft.com/office/drawing/2014/main" id="{6A697055-6F5D-4A8E-82D0-C03795178FC8}"/>
              </a:ext>
            </a:extLst>
          </p:cNvPr>
          <p:cNvGraphicFramePr>
            <a:graphicFrameLocks noChangeAspect="1"/>
          </p:cNvGraphicFramePr>
          <p:nvPr>
            <p:extLst>
              <p:ext uri="{D42A27DB-BD31-4B8C-83A1-F6EECF244321}">
                <p14:modId xmlns:p14="http://schemas.microsoft.com/office/powerpoint/2010/main" val="4244919292"/>
              </p:ext>
            </p:extLst>
          </p:nvPr>
        </p:nvGraphicFramePr>
        <p:xfrm>
          <a:off x="224357" y="750145"/>
          <a:ext cx="6597785" cy="4376331"/>
        </p:xfrm>
        <a:graphic>
          <a:graphicData uri="http://schemas.openxmlformats.org/presentationml/2006/ole">
            <mc:AlternateContent xmlns:mc="http://schemas.openxmlformats.org/markup-compatibility/2006">
              <mc:Choice xmlns:v="urn:schemas-microsoft-com:vml" Requires="v">
                <p:oleObj spid="_x0000_s2056" name="Bitmap Image" r:id="rId3" imgW="6896160" imgH="5616000" progId="Paint.Picture">
                  <p:embed/>
                </p:oleObj>
              </mc:Choice>
              <mc:Fallback>
                <p:oleObj name="Bitmap Image" r:id="rId3" imgW="6896160" imgH="5616000" progId="Paint.Picture">
                  <p:embed/>
                  <p:pic>
                    <p:nvPicPr>
                      <p:cNvPr id="0" name=""/>
                      <p:cNvPicPr/>
                      <p:nvPr/>
                    </p:nvPicPr>
                    <p:blipFill>
                      <a:blip r:embed="rId4"/>
                      <a:stretch>
                        <a:fillRect/>
                      </a:stretch>
                    </p:blipFill>
                    <p:spPr>
                      <a:xfrm>
                        <a:off x="224357" y="750145"/>
                        <a:ext cx="6597785" cy="4376331"/>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CA3F0AAA-276B-4839-9FAE-82304276A1BD}"/>
              </a:ext>
            </a:extLst>
          </p:cNvPr>
          <p:cNvGraphicFramePr>
            <a:graphicFrameLocks noChangeAspect="1"/>
          </p:cNvGraphicFramePr>
          <p:nvPr>
            <p:extLst>
              <p:ext uri="{D42A27DB-BD31-4B8C-83A1-F6EECF244321}">
                <p14:modId xmlns:p14="http://schemas.microsoft.com/office/powerpoint/2010/main" val="2857611227"/>
              </p:ext>
            </p:extLst>
          </p:nvPr>
        </p:nvGraphicFramePr>
        <p:xfrm>
          <a:off x="7046259" y="750144"/>
          <a:ext cx="5015417" cy="4376331"/>
        </p:xfrm>
        <a:graphic>
          <a:graphicData uri="http://schemas.openxmlformats.org/presentationml/2006/ole">
            <mc:AlternateContent xmlns:mc="http://schemas.openxmlformats.org/markup-compatibility/2006">
              <mc:Choice xmlns:v="urn:schemas-microsoft-com:vml" Requires="v">
                <p:oleObj spid="_x0000_s2057" name="Bitmap Image" r:id="rId5" imgW="6896160" imgH="4168080" progId="Paint.Picture">
                  <p:embed/>
                </p:oleObj>
              </mc:Choice>
              <mc:Fallback>
                <p:oleObj name="Bitmap Image" r:id="rId5" imgW="6896160" imgH="4168080" progId="Paint.Picture">
                  <p:embed/>
                  <p:pic>
                    <p:nvPicPr>
                      <p:cNvPr id="0" name=""/>
                      <p:cNvPicPr/>
                      <p:nvPr/>
                    </p:nvPicPr>
                    <p:blipFill>
                      <a:blip r:embed="rId6"/>
                      <a:stretch>
                        <a:fillRect/>
                      </a:stretch>
                    </p:blipFill>
                    <p:spPr>
                      <a:xfrm>
                        <a:off x="7046259" y="750144"/>
                        <a:ext cx="5015417" cy="4376331"/>
                      </a:xfrm>
                      <a:prstGeom prst="rect">
                        <a:avLst/>
                      </a:prstGeom>
                    </p:spPr>
                  </p:pic>
                </p:oleObj>
              </mc:Fallback>
            </mc:AlternateContent>
          </a:graphicData>
        </a:graphic>
      </p:graphicFrame>
    </p:spTree>
    <p:extLst>
      <p:ext uri="{BB962C8B-B14F-4D97-AF65-F5344CB8AC3E}">
        <p14:creationId xmlns:p14="http://schemas.microsoft.com/office/powerpoint/2010/main" val="5532310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56C1B0-7AF0-4F77-872C-CB30230FE4A2}"/>
              </a:ext>
            </a:extLst>
          </p:cNvPr>
          <p:cNvSpPr txBox="1"/>
          <p:nvPr/>
        </p:nvSpPr>
        <p:spPr>
          <a:xfrm>
            <a:off x="632298" y="243191"/>
            <a:ext cx="10963072" cy="584775"/>
          </a:xfrm>
          <a:prstGeom prst="rect">
            <a:avLst/>
          </a:prstGeom>
          <a:noFill/>
        </p:spPr>
        <p:txBody>
          <a:bodyPr wrap="square" rtlCol="0">
            <a:spAutoFit/>
          </a:bodyPr>
          <a:lstStyle/>
          <a:p>
            <a:r>
              <a:rPr lang="en-US" sz="3200" b="1" dirty="0">
                <a:solidFill>
                  <a:srgbClr val="C00000"/>
                </a:solidFill>
                <a:effectLst>
                  <a:outerShdw blurRad="38100" dist="38100" dir="2700000" algn="tl">
                    <a:srgbClr val="000000">
                      <a:alpha val="43137"/>
                    </a:srgbClr>
                  </a:outerShdw>
                </a:effectLst>
                <a:latin typeface="Footlight MT Light" panose="0204060206030A020304" pitchFamily="18" charset="0"/>
              </a:rPr>
              <a:t>III. </a:t>
            </a: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Ridge Regressor (Regularization):</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5" name="TextBox 4">
            <a:extLst>
              <a:ext uri="{FF2B5EF4-FFF2-40B4-BE49-F238E27FC236}">
                <a16:creationId xmlns:a16="http://schemas.microsoft.com/office/drawing/2014/main" id="{142955B2-9E78-4A2D-9DE1-82EBDB2E0E9F}"/>
              </a:ext>
            </a:extLst>
          </p:cNvPr>
          <p:cNvSpPr txBox="1"/>
          <p:nvPr/>
        </p:nvSpPr>
        <p:spPr>
          <a:xfrm>
            <a:off x="632298" y="5175115"/>
            <a:ext cx="10963072" cy="1200329"/>
          </a:xfrm>
          <a:prstGeom prst="rect">
            <a:avLst/>
          </a:prstGeom>
          <a:noFill/>
        </p:spPr>
        <p:txBody>
          <a:bodyPr wrap="square" rtlCol="0">
            <a:spAutoFit/>
          </a:bodyPr>
          <a:lstStyle/>
          <a:p>
            <a:pPr marL="285750" indent="-285750" algn="just">
              <a:buFont typeface="Wingdings" panose="05000000000000000000" pitchFamily="2" charset="2"/>
              <a:buChar char="§"/>
            </a:pPr>
            <a:r>
              <a:rPr lang="en-IN" sz="1800" dirty="0">
                <a:effectLst/>
                <a:latin typeface="Franklin Gothic Medium" panose="020B0603020102020204" pitchFamily="34" charset="0"/>
                <a:ea typeface="Calibri" panose="020F0502020204030204" pitchFamily="34" charset="0"/>
                <a:cs typeface="Calibri" panose="020F0502020204030204" pitchFamily="34" charset="0"/>
              </a:rPr>
              <a:t>I have got alpha value as 100 using this I have </a:t>
            </a:r>
            <a:r>
              <a:rPr lang="en-IN" sz="1800" dirty="0">
                <a:solidFill>
                  <a:srgbClr val="000000"/>
                </a:solidFill>
                <a:effectLst/>
                <a:latin typeface="Franklin Gothic Medium" panose="020B0603020102020204" pitchFamily="34" charset="0"/>
                <a:ea typeface="Calibri" panose="020F0502020204030204" pitchFamily="34" charset="0"/>
                <a:cs typeface="Calibri" panose="020F0502020204030204" pitchFamily="34" charset="0"/>
              </a:rPr>
              <a:t>created Ridge regressor model and getting 85.14% R2 score using this model. From the plot I can observe the sales price of the house. The best fit line shows there is strong linear relation between test data of trained model and predicted sale price.</a:t>
            </a:r>
            <a:endParaRPr lang="en-IN" sz="1800" dirty="0">
              <a:effectLst/>
              <a:latin typeface="Franklin Gothic Medium" panose="020B0603020102020204" pitchFamily="34" charset="0"/>
              <a:ea typeface="Calibri" panose="020F0502020204030204" pitchFamily="34" charset="0"/>
              <a:cs typeface="Times New Roman" panose="02020603050405020304" pitchFamily="18" charset="0"/>
            </a:endParaRPr>
          </a:p>
          <a:p>
            <a:endParaRPr lang="en-IN" dirty="0"/>
          </a:p>
        </p:txBody>
      </p:sp>
      <p:graphicFrame>
        <p:nvGraphicFramePr>
          <p:cNvPr id="3" name="Object 2">
            <a:extLst>
              <a:ext uri="{FF2B5EF4-FFF2-40B4-BE49-F238E27FC236}">
                <a16:creationId xmlns:a16="http://schemas.microsoft.com/office/drawing/2014/main" id="{6EA9DBE7-3997-48D3-867D-F8B773DF0543}"/>
              </a:ext>
            </a:extLst>
          </p:cNvPr>
          <p:cNvGraphicFramePr>
            <a:graphicFrameLocks noChangeAspect="1"/>
          </p:cNvGraphicFramePr>
          <p:nvPr>
            <p:extLst>
              <p:ext uri="{D42A27DB-BD31-4B8C-83A1-F6EECF244321}">
                <p14:modId xmlns:p14="http://schemas.microsoft.com/office/powerpoint/2010/main" val="4183585718"/>
              </p:ext>
            </p:extLst>
          </p:nvPr>
        </p:nvGraphicFramePr>
        <p:xfrm>
          <a:off x="300226" y="796131"/>
          <a:ext cx="5992998" cy="4165993"/>
        </p:xfrm>
        <a:graphic>
          <a:graphicData uri="http://schemas.openxmlformats.org/presentationml/2006/ole">
            <mc:AlternateContent xmlns:mc="http://schemas.openxmlformats.org/markup-compatibility/2006">
              <mc:Choice xmlns:v="urn:schemas-microsoft-com:vml" Requires="v">
                <p:oleObj spid="_x0000_s3080" name="Bitmap Image" r:id="rId3" imgW="7825680" imgH="5265360" progId="Paint.Picture">
                  <p:embed/>
                </p:oleObj>
              </mc:Choice>
              <mc:Fallback>
                <p:oleObj name="Bitmap Image" r:id="rId3" imgW="7825680" imgH="5265360" progId="Paint.Picture">
                  <p:embed/>
                  <p:pic>
                    <p:nvPicPr>
                      <p:cNvPr id="0" name=""/>
                      <p:cNvPicPr/>
                      <p:nvPr/>
                    </p:nvPicPr>
                    <p:blipFill>
                      <a:blip r:embed="rId4"/>
                      <a:stretch>
                        <a:fillRect/>
                      </a:stretch>
                    </p:blipFill>
                    <p:spPr>
                      <a:xfrm>
                        <a:off x="300226" y="796131"/>
                        <a:ext cx="5992998" cy="4165993"/>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87E577C7-5F78-47DF-B25A-9CEB0515E24D}"/>
              </a:ext>
            </a:extLst>
          </p:cNvPr>
          <p:cNvGraphicFramePr>
            <a:graphicFrameLocks noChangeAspect="1"/>
          </p:cNvGraphicFramePr>
          <p:nvPr>
            <p:extLst>
              <p:ext uri="{D42A27DB-BD31-4B8C-83A1-F6EECF244321}">
                <p14:modId xmlns:p14="http://schemas.microsoft.com/office/powerpoint/2010/main" val="4217280373"/>
              </p:ext>
            </p:extLst>
          </p:nvPr>
        </p:nvGraphicFramePr>
        <p:xfrm>
          <a:off x="6483445" y="796131"/>
          <a:ext cx="5408330" cy="4165993"/>
        </p:xfrm>
        <a:graphic>
          <a:graphicData uri="http://schemas.openxmlformats.org/presentationml/2006/ole">
            <mc:AlternateContent xmlns:mc="http://schemas.openxmlformats.org/markup-compatibility/2006">
              <mc:Choice xmlns:v="urn:schemas-microsoft-com:vml" Requires="v">
                <p:oleObj spid="_x0000_s3081" name="Bitmap Image" r:id="rId5" imgW="7399080" imgH="4244400" progId="Paint.Picture">
                  <p:embed/>
                </p:oleObj>
              </mc:Choice>
              <mc:Fallback>
                <p:oleObj name="Bitmap Image" r:id="rId5" imgW="7399080" imgH="4244400" progId="Paint.Picture">
                  <p:embed/>
                  <p:pic>
                    <p:nvPicPr>
                      <p:cNvPr id="0" name=""/>
                      <p:cNvPicPr/>
                      <p:nvPr/>
                    </p:nvPicPr>
                    <p:blipFill>
                      <a:blip r:embed="rId6"/>
                      <a:stretch>
                        <a:fillRect/>
                      </a:stretch>
                    </p:blipFill>
                    <p:spPr>
                      <a:xfrm>
                        <a:off x="6483445" y="796131"/>
                        <a:ext cx="5408330" cy="4165993"/>
                      </a:xfrm>
                      <a:prstGeom prst="rect">
                        <a:avLst/>
                      </a:prstGeom>
                    </p:spPr>
                  </p:pic>
                </p:oleObj>
              </mc:Fallback>
            </mc:AlternateContent>
          </a:graphicData>
        </a:graphic>
      </p:graphicFrame>
    </p:spTree>
    <p:extLst>
      <p:ext uri="{BB962C8B-B14F-4D97-AF65-F5344CB8AC3E}">
        <p14:creationId xmlns:p14="http://schemas.microsoft.com/office/powerpoint/2010/main" val="20131781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6FBE58D-3B3B-4D0D-B45A-7B8E43EE633A}"/>
              </a:ext>
            </a:extLst>
          </p:cNvPr>
          <p:cNvSpPr txBox="1"/>
          <p:nvPr/>
        </p:nvSpPr>
        <p:spPr>
          <a:xfrm>
            <a:off x="593387" y="311285"/>
            <a:ext cx="10885251" cy="584775"/>
          </a:xfrm>
          <a:prstGeom prst="rect">
            <a:avLst/>
          </a:prstGeom>
          <a:noFill/>
        </p:spPr>
        <p:txBody>
          <a:bodyPr wrap="square" rtlCol="0">
            <a:spAutoFit/>
          </a:bodyPr>
          <a:lstStyle/>
          <a:p>
            <a:r>
              <a:rPr lang="en-US" sz="3200" b="1" dirty="0">
                <a:solidFill>
                  <a:srgbClr val="C00000"/>
                </a:solidFill>
                <a:effectLst>
                  <a:outerShdw blurRad="38100" dist="38100" dir="2700000" algn="tl">
                    <a:srgbClr val="000000">
                      <a:alpha val="43137"/>
                    </a:srgbClr>
                  </a:outerShdw>
                </a:effectLst>
                <a:latin typeface="Footlight MT Light" panose="0204060206030A020304" pitchFamily="18" charset="0"/>
              </a:rPr>
              <a:t>IV. </a:t>
            </a: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Random Forest Regressor:</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5" name="TextBox 4">
            <a:extLst>
              <a:ext uri="{FF2B5EF4-FFF2-40B4-BE49-F238E27FC236}">
                <a16:creationId xmlns:a16="http://schemas.microsoft.com/office/drawing/2014/main" id="{ACB110C6-5755-4634-8B70-D8D4A24FE1EB}"/>
              </a:ext>
            </a:extLst>
          </p:cNvPr>
          <p:cNvSpPr txBox="1"/>
          <p:nvPr/>
        </p:nvSpPr>
        <p:spPr>
          <a:xfrm>
            <a:off x="826851" y="5554494"/>
            <a:ext cx="10321047" cy="369332"/>
          </a:xfrm>
          <a:prstGeom prst="rect">
            <a:avLst/>
          </a:prstGeom>
          <a:noFill/>
        </p:spPr>
        <p:txBody>
          <a:bodyPr wrap="square" rtlCol="0">
            <a:spAutoFit/>
          </a:bodyPr>
          <a:lstStyle/>
          <a:p>
            <a:pPr marL="285750" indent="-285750">
              <a:buFont typeface="Wingdings" panose="05000000000000000000" pitchFamily="2" charset="2"/>
              <a:buChar char="§"/>
            </a:pPr>
            <a:r>
              <a:rPr lang="en-IN" sz="1800" dirty="0">
                <a:solidFill>
                  <a:srgbClr val="000000"/>
                </a:solidFill>
                <a:effectLst/>
                <a:latin typeface="Franklin Gothic Medium" panose="020B0603020102020204" pitchFamily="34" charset="0"/>
                <a:ea typeface="Calibri" panose="020F0502020204030204" pitchFamily="34" charset="0"/>
              </a:rPr>
              <a:t>Created Random Forest Regressor model and getting 89.86% R2 score using this model</a:t>
            </a:r>
            <a:r>
              <a:rPr lang="en-IN" sz="1800" dirty="0">
                <a:solidFill>
                  <a:srgbClr val="000000"/>
                </a:solidFill>
                <a:effectLst/>
                <a:latin typeface="Georgia" panose="02040502050405020303" pitchFamily="18" charset="0"/>
                <a:ea typeface="Calibri" panose="020F0502020204030204" pitchFamily="34" charset="0"/>
              </a:rPr>
              <a:t>.</a:t>
            </a:r>
            <a:endParaRPr lang="en-IN" dirty="0">
              <a:latin typeface="Georgia" panose="02040502050405020303" pitchFamily="18" charset="0"/>
            </a:endParaRPr>
          </a:p>
        </p:txBody>
      </p:sp>
      <p:graphicFrame>
        <p:nvGraphicFramePr>
          <p:cNvPr id="3" name="Object 2">
            <a:extLst>
              <a:ext uri="{FF2B5EF4-FFF2-40B4-BE49-F238E27FC236}">
                <a16:creationId xmlns:a16="http://schemas.microsoft.com/office/drawing/2014/main" id="{9866C8A3-6702-40A0-9DAB-F02DBBF552C7}"/>
              </a:ext>
            </a:extLst>
          </p:cNvPr>
          <p:cNvGraphicFramePr>
            <a:graphicFrameLocks noChangeAspect="1"/>
          </p:cNvGraphicFramePr>
          <p:nvPr>
            <p:extLst>
              <p:ext uri="{D42A27DB-BD31-4B8C-83A1-F6EECF244321}">
                <p14:modId xmlns:p14="http://schemas.microsoft.com/office/powerpoint/2010/main" val="349624105"/>
              </p:ext>
            </p:extLst>
          </p:nvPr>
        </p:nvGraphicFramePr>
        <p:xfrm>
          <a:off x="281267" y="934174"/>
          <a:ext cx="6137462" cy="4198937"/>
        </p:xfrm>
        <a:graphic>
          <a:graphicData uri="http://schemas.openxmlformats.org/presentationml/2006/ole">
            <mc:AlternateContent xmlns:mc="http://schemas.openxmlformats.org/markup-compatibility/2006">
              <mc:Choice xmlns:v="urn:schemas-microsoft-com:vml" Requires="v">
                <p:oleObj spid="_x0000_s4104" name="Bitmap Image" r:id="rId3" imgW="6591240" imgH="4198680" progId="Paint.Picture">
                  <p:embed/>
                </p:oleObj>
              </mc:Choice>
              <mc:Fallback>
                <p:oleObj name="Bitmap Image" r:id="rId3" imgW="6591240" imgH="4198680" progId="Paint.Picture">
                  <p:embed/>
                  <p:pic>
                    <p:nvPicPr>
                      <p:cNvPr id="0" name=""/>
                      <p:cNvPicPr/>
                      <p:nvPr/>
                    </p:nvPicPr>
                    <p:blipFill>
                      <a:blip r:embed="rId4"/>
                      <a:stretch>
                        <a:fillRect/>
                      </a:stretch>
                    </p:blipFill>
                    <p:spPr>
                      <a:xfrm>
                        <a:off x="281267" y="934174"/>
                        <a:ext cx="6137462" cy="4198937"/>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3AD15E3C-CF05-4892-B97A-9A643A9EE536}"/>
              </a:ext>
            </a:extLst>
          </p:cNvPr>
          <p:cNvGraphicFramePr>
            <a:graphicFrameLocks noChangeAspect="1"/>
          </p:cNvGraphicFramePr>
          <p:nvPr>
            <p:extLst>
              <p:ext uri="{D42A27DB-BD31-4B8C-83A1-F6EECF244321}">
                <p14:modId xmlns:p14="http://schemas.microsoft.com/office/powerpoint/2010/main" val="4026239632"/>
              </p:ext>
            </p:extLst>
          </p:nvPr>
        </p:nvGraphicFramePr>
        <p:xfrm>
          <a:off x="6687672" y="934174"/>
          <a:ext cx="5342964" cy="4198937"/>
        </p:xfrm>
        <a:graphic>
          <a:graphicData uri="http://schemas.openxmlformats.org/presentationml/2006/ole">
            <mc:AlternateContent xmlns:mc="http://schemas.openxmlformats.org/markup-compatibility/2006">
              <mc:Choice xmlns:v="urn:schemas-microsoft-com:vml" Requires="v">
                <p:oleObj spid="_x0000_s4105" name="Bitmap Image" r:id="rId5" imgW="7139880" imgH="4137840" progId="Paint.Picture">
                  <p:embed/>
                </p:oleObj>
              </mc:Choice>
              <mc:Fallback>
                <p:oleObj name="Bitmap Image" r:id="rId5" imgW="7139880" imgH="4137840" progId="Paint.Picture">
                  <p:embed/>
                  <p:pic>
                    <p:nvPicPr>
                      <p:cNvPr id="0" name=""/>
                      <p:cNvPicPr/>
                      <p:nvPr/>
                    </p:nvPicPr>
                    <p:blipFill>
                      <a:blip r:embed="rId6"/>
                      <a:stretch>
                        <a:fillRect/>
                      </a:stretch>
                    </p:blipFill>
                    <p:spPr>
                      <a:xfrm>
                        <a:off x="6687672" y="934174"/>
                        <a:ext cx="5342964" cy="4198937"/>
                      </a:xfrm>
                      <a:prstGeom prst="rect">
                        <a:avLst/>
                      </a:prstGeom>
                    </p:spPr>
                  </p:pic>
                </p:oleObj>
              </mc:Fallback>
            </mc:AlternateContent>
          </a:graphicData>
        </a:graphic>
      </p:graphicFrame>
    </p:spTree>
    <p:extLst>
      <p:ext uri="{BB962C8B-B14F-4D97-AF65-F5344CB8AC3E}">
        <p14:creationId xmlns:p14="http://schemas.microsoft.com/office/powerpoint/2010/main" val="8607332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FC93E9-E5A3-4B5A-A8A0-7BFF445F6F86}"/>
              </a:ext>
            </a:extLst>
          </p:cNvPr>
          <p:cNvSpPr txBox="1"/>
          <p:nvPr/>
        </p:nvSpPr>
        <p:spPr>
          <a:xfrm>
            <a:off x="758757" y="389106"/>
            <a:ext cx="10797703" cy="584775"/>
          </a:xfrm>
          <a:prstGeom prst="rect">
            <a:avLst/>
          </a:prstGeom>
          <a:noFill/>
        </p:spPr>
        <p:txBody>
          <a:bodyPr wrap="square" rtlCol="0">
            <a:spAutoFit/>
          </a:bodyPr>
          <a:lstStyle/>
          <a:p>
            <a:r>
              <a:rPr lang="en-US" sz="3200" b="1" dirty="0">
                <a:solidFill>
                  <a:srgbClr val="C00000"/>
                </a:solidFill>
                <a:effectLst>
                  <a:outerShdw blurRad="38100" dist="38100" dir="2700000" algn="tl">
                    <a:srgbClr val="000000">
                      <a:alpha val="43137"/>
                    </a:srgbClr>
                  </a:outerShdw>
                </a:effectLst>
                <a:latin typeface="Footlight MT Light" panose="0204060206030A020304" pitchFamily="18" charset="0"/>
              </a:rPr>
              <a:t>V. </a:t>
            </a: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Extra Trees Regressor:</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7" name="TextBox 6">
            <a:extLst>
              <a:ext uri="{FF2B5EF4-FFF2-40B4-BE49-F238E27FC236}">
                <a16:creationId xmlns:a16="http://schemas.microsoft.com/office/drawing/2014/main" id="{DE81227F-97EE-414D-8BB3-83DCB3EF432B}"/>
              </a:ext>
            </a:extLst>
          </p:cNvPr>
          <p:cNvSpPr txBox="1"/>
          <p:nvPr/>
        </p:nvSpPr>
        <p:spPr>
          <a:xfrm>
            <a:off x="758757" y="5680953"/>
            <a:ext cx="10797703" cy="369332"/>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Franklin Gothic Medium" panose="020B0603020102020204" pitchFamily="34" charset="0"/>
              </a:rPr>
              <a:t>I have </a:t>
            </a:r>
            <a:r>
              <a:rPr lang="en-IN" dirty="0">
                <a:solidFill>
                  <a:srgbClr val="000000"/>
                </a:solidFill>
                <a:latin typeface="Franklin Gothic Medium" panose="020B0603020102020204" pitchFamily="34" charset="0"/>
              </a:rPr>
              <a:t>c</a:t>
            </a:r>
            <a:r>
              <a:rPr lang="en-IN" sz="1800" dirty="0">
                <a:solidFill>
                  <a:srgbClr val="000000"/>
                </a:solidFill>
                <a:effectLst/>
                <a:latin typeface="Franklin Gothic Medium" panose="020B0603020102020204" pitchFamily="34" charset="0"/>
                <a:ea typeface="Calibri" panose="020F0502020204030204" pitchFamily="34" charset="0"/>
              </a:rPr>
              <a:t>reated Extra Trees Regressor model and getting </a:t>
            </a:r>
            <a:r>
              <a:rPr lang="en-IN" dirty="0">
                <a:solidFill>
                  <a:srgbClr val="000000"/>
                </a:solidFill>
                <a:latin typeface="Franklin Gothic Medium" panose="020B0603020102020204" pitchFamily="34" charset="0"/>
                <a:ea typeface="Calibri" panose="020F0502020204030204" pitchFamily="34" charset="0"/>
              </a:rPr>
              <a:t>89.03</a:t>
            </a:r>
            <a:r>
              <a:rPr lang="en-IN" sz="1800" dirty="0">
                <a:solidFill>
                  <a:srgbClr val="000000"/>
                </a:solidFill>
                <a:effectLst/>
                <a:latin typeface="Franklin Gothic Medium" panose="020B0603020102020204" pitchFamily="34" charset="0"/>
                <a:ea typeface="Calibri" panose="020F0502020204030204" pitchFamily="34" charset="0"/>
              </a:rPr>
              <a:t>% R2 score using this model</a:t>
            </a:r>
            <a:r>
              <a:rPr lang="en-IN" sz="1800" dirty="0">
                <a:solidFill>
                  <a:srgbClr val="000000"/>
                </a:solidFill>
                <a:effectLst/>
                <a:latin typeface="Georgia" panose="02040502050405020303" pitchFamily="18" charset="0"/>
                <a:ea typeface="Calibri" panose="020F0502020204030204" pitchFamily="34" charset="0"/>
              </a:rPr>
              <a:t>.</a:t>
            </a:r>
            <a:endParaRPr lang="en-IN" dirty="0">
              <a:latin typeface="Georgia" panose="02040502050405020303" pitchFamily="18" charset="0"/>
            </a:endParaRPr>
          </a:p>
        </p:txBody>
      </p:sp>
      <p:graphicFrame>
        <p:nvGraphicFramePr>
          <p:cNvPr id="3" name="Object 2">
            <a:extLst>
              <a:ext uri="{FF2B5EF4-FFF2-40B4-BE49-F238E27FC236}">
                <a16:creationId xmlns:a16="http://schemas.microsoft.com/office/drawing/2014/main" id="{C2535AE7-A85D-4974-A51C-386D4F30AD38}"/>
              </a:ext>
            </a:extLst>
          </p:cNvPr>
          <p:cNvGraphicFramePr>
            <a:graphicFrameLocks noChangeAspect="1"/>
          </p:cNvGraphicFramePr>
          <p:nvPr>
            <p:extLst>
              <p:ext uri="{D42A27DB-BD31-4B8C-83A1-F6EECF244321}">
                <p14:modId xmlns:p14="http://schemas.microsoft.com/office/powerpoint/2010/main" val="3009888275"/>
              </p:ext>
            </p:extLst>
          </p:nvPr>
        </p:nvGraphicFramePr>
        <p:xfrm>
          <a:off x="289206" y="1166829"/>
          <a:ext cx="6270625" cy="4321175"/>
        </p:xfrm>
        <a:graphic>
          <a:graphicData uri="http://schemas.openxmlformats.org/presentationml/2006/ole">
            <mc:AlternateContent xmlns:mc="http://schemas.openxmlformats.org/markup-compatibility/2006">
              <mc:Choice xmlns:v="urn:schemas-microsoft-com:vml" Requires="v">
                <p:oleObj spid="_x0000_s5128" name="Bitmap Image" r:id="rId3" imgW="6271200" imgH="4320720" progId="Paint.Picture">
                  <p:embed/>
                </p:oleObj>
              </mc:Choice>
              <mc:Fallback>
                <p:oleObj name="Bitmap Image" r:id="rId3" imgW="6271200" imgH="4320720" progId="Paint.Picture">
                  <p:embed/>
                  <p:pic>
                    <p:nvPicPr>
                      <p:cNvPr id="0" name=""/>
                      <p:cNvPicPr/>
                      <p:nvPr/>
                    </p:nvPicPr>
                    <p:blipFill>
                      <a:blip r:embed="rId4"/>
                      <a:stretch>
                        <a:fillRect/>
                      </a:stretch>
                    </p:blipFill>
                    <p:spPr>
                      <a:xfrm>
                        <a:off x="289206" y="1166829"/>
                        <a:ext cx="6270625" cy="4321175"/>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8D8B6DDF-4499-46F1-9437-E25656756F5F}"/>
              </a:ext>
            </a:extLst>
          </p:cNvPr>
          <p:cNvGraphicFramePr>
            <a:graphicFrameLocks noChangeAspect="1"/>
          </p:cNvGraphicFramePr>
          <p:nvPr>
            <p:extLst>
              <p:ext uri="{D42A27DB-BD31-4B8C-83A1-F6EECF244321}">
                <p14:modId xmlns:p14="http://schemas.microsoft.com/office/powerpoint/2010/main" val="3873057751"/>
              </p:ext>
            </p:extLst>
          </p:nvPr>
        </p:nvGraphicFramePr>
        <p:xfrm>
          <a:off x="6847729" y="1166829"/>
          <a:ext cx="5055066" cy="4321175"/>
        </p:xfrm>
        <a:graphic>
          <a:graphicData uri="http://schemas.openxmlformats.org/presentationml/2006/ole">
            <mc:AlternateContent xmlns:mc="http://schemas.openxmlformats.org/markup-compatibility/2006">
              <mc:Choice xmlns:v="urn:schemas-microsoft-com:vml" Requires="v">
                <p:oleObj spid="_x0000_s5129" name="Bitmap Image" r:id="rId5" imgW="7459920" imgH="4213800" progId="Paint.Picture">
                  <p:embed/>
                </p:oleObj>
              </mc:Choice>
              <mc:Fallback>
                <p:oleObj name="Bitmap Image" r:id="rId5" imgW="7459920" imgH="4213800" progId="Paint.Picture">
                  <p:embed/>
                  <p:pic>
                    <p:nvPicPr>
                      <p:cNvPr id="0" name=""/>
                      <p:cNvPicPr/>
                      <p:nvPr/>
                    </p:nvPicPr>
                    <p:blipFill>
                      <a:blip r:embed="rId6"/>
                      <a:stretch>
                        <a:fillRect/>
                      </a:stretch>
                    </p:blipFill>
                    <p:spPr>
                      <a:xfrm>
                        <a:off x="6847729" y="1166829"/>
                        <a:ext cx="5055066" cy="4321175"/>
                      </a:xfrm>
                      <a:prstGeom prst="rect">
                        <a:avLst/>
                      </a:prstGeom>
                    </p:spPr>
                  </p:pic>
                </p:oleObj>
              </mc:Fallback>
            </mc:AlternateContent>
          </a:graphicData>
        </a:graphic>
      </p:graphicFrame>
    </p:spTree>
    <p:extLst>
      <p:ext uri="{BB962C8B-B14F-4D97-AF65-F5344CB8AC3E}">
        <p14:creationId xmlns:p14="http://schemas.microsoft.com/office/powerpoint/2010/main" val="27887265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7D813ED-3EA7-4CD3-A18F-03D31C3812F8}"/>
              </a:ext>
            </a:extLst>
          </p:cNvPr>
          <p:cNvSpPr txBox="1"/>
          <p:nvPr/>
        </p:nvSpPr>
        <p:spPr>
          <a:xfrm>
            <a:off x="651753" y="398834"/>
            <a:ext cx="10933890" cy="584775"/>
          </a:xfrm>
          <a:prstGeom prst="rect">
            <a:avLst/>
          </a:prstGeom>
          <a:noFill/>
        </p:spPr>
        <p:txBody>
          <a:bodyPr wrap="square" rtlCol="0">
            <a:spAutoFit/>
          </a:bodyPr>
          <a:lstStyle/>
          <a:p>
            <a:r>
              <a:rPr lang="en-US" sz="3200" b="1" dirty="0">
                <a:solidFill>
                  <a:srgbClr val="C00000"/>
                </a:solidFill>
                <a:effectLst>
                  <a:outerShdw blurRad="38100" dist="38100" dir="2700000" algn="tl">
                    <a:srgbClr val="000000">
                      <a:alpha val="43137"/>
                    </a:srgbClr>
                  </a:outerShdw>
                </a:effectLst>
                <a:latin typeface="Footlight MT Light" panose="0204060206030A020304" pitchFamily="18" charset="0"/>
              </a:rPr>
              <a:t>VI. </a:t>
            </a: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Gradient Boosting Regressor:</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5" name="TextBox 4">
            <a:extLst>
              <a:ext uri="{FF2B5EF4-FFF2-40B4-BE49-F238E27FC236}">
                <a16:creationId xmlns:a16="http://schemas.microsoft.com/office/drawing/2014/main" id="{66AC03C3-B80F-4F25-BE8A-5D962EE2F944}"/>
              </a:ext>
            </a:extLst>
          </p:cNvPr>
          <p:cNvSpPr txBox="1"/>
          <p:nvPr/>
        </p:nvSpPr>
        <p:spPr>
          <a:xfrm>
            <a:off x="856034" y="5525311"/>
            <a:ext cx="10729609" cy="369332"/>
          </a:xfrm>
          <a:prstGeom prst="rect">
            <a:avLst/>
          </a:prstGeom>
          <a:noFill/>
        </p:spPr>
        <p:txBody>
          <a:bodyPr wrap="square" rtlCol="0">
            <a:spAutoFit/>
          </a:bodyPr>
          <a:lstStyle/>
          <a:p>
            <a:pPr marL="285750" indent="-285750" algn="just">
              <a:buFont typeface="Wingdings" panose="05000000000000000000" pitchFamily="2" charset="2"/>
              <a:buChar char="§"/>
            </a:pPr>
            <a:r>
              <a:rPr lang="en-IN" sz="1800" dirty="0">
                <a:solidFill>
                  <a:srgbClr val="000000"/>
                </a:solidFill>
                <a:effectLst/>
                <a:latin typeface="Franklin Gothic Medium" panose="020B0603020102020204" pitchFamily="34" charset="0"/>
                <a:ea typeface="Calibri" panose="020F0502020204030204" pitchFamily="34" charset="0"/>
              </a:rPr>
              <a:t>Created Gradient Boosting Regressor model and getting 90.04% R2 score using this model</a:t>
            </a:r>
            <a:endParaRPr lang="en-IN" dirty="0">
              <a:latin typeface="Franklin Gothic Medium" panose="020B0603020102020204" pitchFamily="34" charset="0"/>
            </a:endParaRPr>
          </a:p>
        </p:txBody>
      </p:sp>
      <p:graphicFrame>
        <p:nvGraphicFramePr>
          <p:cNvPr id="3" name="Object 2">
            <a:extLst>
              <a:ext uri="{FF2B5EF4-FFF2-40B4-BE49-F238E27FC236}">
                <a16:creationId xmlns:a16="http://schemas.microsoft.com/office/drawing/2014/main" id="{01E50DF9-89A3-457C-93BB-EB85E9CD9CFC}"/>
              </a:ext>
            </a:extLst>
          </p:cNvPr>
          <p:cNvGraphicFramePr>
            <a:graphicFrameLocks noChangeAspect="1"/>
          </p:cNvGraphicFramePr>
          <p:nvPr>
            <p:extLst>
              <p:ext uri="{D42A27DB-BD31-4B8C-83A1-F6EECF244321}">
                <p14:modId xmlns:p14="http://schemas.microsoft.com/office/powerpoint/2010/main" val="1645959825"/>
              </p:ext>
            </p:extLst>
          </p:nvPr>
        </p:nvGraphicFramePr>
        <p:xfrm>
          <a:off x="370541" y="1147847"/>
          <a:ext cx="6196013" cy="4213225"/>
        </p:xfrm>
        <a:graphic>
          <a:graphicData uri="http://schemas.openxmlformats.org/presentationml/2006/ole">
            <mc:AlternateContent xmlns:mc="http://schemas.openxmlformats.org/markup-compatibility/2006">
              <mc:Choice xmlns:v="urn:schemas-microsoft-com:vml" Requires="v">
                <p:oleObj spid="_x0000_s6152" name="Bitmap Image" r:id="rId3" imgW="6195240" imgH="4213800" progId="Paint.Picture">
                  <p:embed/>
                </p:oleObj>
              </mc:Choice>
              <mc:Fallback>
                <p:oleObj name="Bitmap Image" r:id="rId3" imgW="6195240" imgH="4213800" progId="Paint.Picture">
                  <p:embed/>
                  <p:pic>
                    <p:nvPicPr>
                      <p:cNvPr id="0" name=""/>
                      <p:cNvPicPr/>
                      <p:nvPr/>
                    </p:nvPicPr>
                    <p:blipFill>
                      <a:blip r:embed="rId4"/>
                      <a:stretch>
                        <a:fillRect/>
                      </a:stretch>
                    </p:blipFill>
                    <p:spPr>
                      <a:xfrm>
                        <a:off x="370541" y="1147847"/>
                        <a:ext cx="6196013" cy="4213225"/>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FFFDEBEF-2A52-4AB1-8235-95F0C391DB3E}"/>
              </a:ext>
            </a:extLst>
          </p:cNvPr>
          <p:cNvGraphicFramePr>
            <a:graphicFrameLocks noChangeAspect="1"/>
          </p:cNvGraphicFramePr>
          <p:nvPr>
            <p:extLst>
              <p:ext uri="{D42A27DB-BD31-4B8C-83A1-F6EECF244321}">
                <p14:modId xmlns:p14="http://schemas.microsoft.com/office/powerpoint/2010/main" val="754040850"/>
              </p:ext>
            </p:extLst>
          </p:nvPr>
        </p:nvGraphicFramePr>
        <p:xfrm>
          <a:off x="6843432" y="1147847"/>
          <a:ext cx="5178239" cy="4213225"/>
        </p:xfrm>
        <a:graphic>
          <a:graphicData uri="http://schemas.openxmlformats.org/presentationml/2006/ole">
            <mc:AlternateContent xmlns:mc="http://schemas.openxmlformats.org/markup-compatibility/2006">
              <mc:Choice xmlns:v="urn:schemas-microsoft-com:vml" Requires="v">
                <p:oleObj spid="_x0000_s6153" name="Bitmap Image" r:id="rId5" imgW="6896160" imgH="4183560" progId="Paint.Picture">
                  <p:embed/>
                </p:oleObj>
              </mc:Choice>
              <mc:Fallback>
                <p:oleObj name="Bitmap Image" r:id="rId5" imgW="6896160" imgH="4183560" progId="Paint.Picture">
                  <p:embed/>
                  <p:pic>
                    <p:nvPicPr>
                      <p:cNvPr id="0" name=""/>
                      <p:cNvPicPr/>
                      <p:nvPr/>
                    </p:nvPicPr>
                    <p:blipFill>
                      <a:blip r:embed="rId6"/>
                      <a:stretch>
                        <a:fillRect/>
                      </a:stretch>
                    </p:blipFill>
                    <p:spPr>
                      <a:xfrm>
                        <a:off x="6843432" y="1147847"/>
                        <a:ext cx="5178239" cy="4213225"/>
                      </a:xfrm>
                      <a:prstGeom prst="rect">
                        <a:avLst/>
                      </a:prstGeom>
                    </p:spPr>
                  </p:pic>
                </p:oleObj>
              </mc:Fallback>
            </mc:AlternateContent>
          </a:graphicData>
        </a:graphic>
      </p:graphicFrame>
    </p:spTree>
    <p:extLst>
      <p:ext uri="{BB962C8B-B14F-4D97-AF65-F5344CB8AC3E}">
        <p14:creationId xmlns:p14="http://schemas.microsoft.com/office/powerpoint/2010/main" val="211369619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41FAA7-001B-43D5-A538-D20FC3E4888A}"/>
              </a:ext>
            </a:extLst>
          </p:cNvPr>
          <p:cNvSpPr txBox="1"/>
          <p:nvPr/>
        </p:nvSpPr>
        <p:spPr>
          <a:xfrm>
            <a:off x="710119" y="398834"/>
            <a:ext cx="10778247" cy="584775"/>
          </a:xfrm>
          <a:prstGeom prst="rect">
            <a:avLst/>
          </a:prstGeom>
          <a:noFill/>
        </p:spPr>
        <p:txBody>
          <a:bodyPr wrap="square" rtlCol="0">
            <a:spAutoFit/>
          </a:bodyPr>
          <a:lstStyle/>
          <a:p>
            <a:r>
              <a:rPr lang="en-US" sz="3200" b="1" dirty="0">
                <a:solidFill>
                  <a:srgbClr val="C00000"/>
                </a:solidFill>
                <a:effectLst>
                  <a:outerShdw blurRad="38100" dist="38100" dir="2700000" algn="tl">
                    <a:srgbClr val="000000">
                      <a:alpha val="43137"/>
                    </a:srgbClr>
                  </a:outerShdw>
                </a:effectLst>
                <a:latin typeface="Footlight MT Light" panose="0204060206030A020304" pitchFamily="18" charset="0"/>
              </a:rPr>
              <a:t>VII. </a:t>
            </a:r>
            <a:r>
              <a:rPr lang="en-US" sz="3200" b="1" u="sng" dirty="0">
                <a:solidFill>
                  <a:srgbClr val="C00000"/>
                </a:solidFill>
                <a:latin typeface="Footlight MT Light" panose="0204060206030A020304" pitchFamily="18" charset="0"/>
              </a:rPr>
              <a:t>Extreme Gradient Boosting Regressor (XGB):</a:t>
            </a:r>
            <a:endParaRPr lang="en-IN" sz="3200" b="1" u="sng" dirty="0">
              <a:solidFill>
                <a:srgbClr val="C00000"/>
              </a:solidFill>
              <a:latin typeface="Footlight MT Light" panose="0204060206030A020304" pitchFamily="18" charset="0"/>
            </a:endParaRPr>
          </a:p>
        </p:txBody>
      </p:sp>
      <p:sp>
        <p:nvSpPr>
          <p:cNvPr id="5" name="TextBox 4">
            <a:extLst>
              <a:ext uri="{FF2B5EF4-FFF2-40B4-BE49-F238E27FC236}">
                <a16:creationId xmlns:a16="http://schemas.microsoft.com/office/drawing/2014/main" id="{360A3A3C-0BCC-487C-9CE0-213FD2EB1E92}"/>
              </a:ext>
            </a:extLst>
          </p:cNvPr>
          <p:cNvSpPr txBox="1"/>
          <p:nvPr/>
        </p:nvSpPr>
        <p:spPr>
          <a:xfrm>
            <a:off x="807396" y="5865779"/>
            <a:ext cx="10778247" cy="369332"/>
          </a:xfrm>
          <a:prstGeom prst="rect">
            <a:avLst/>
          </a:prstGeom>
          <a:noFill/>
        </p:spPr>
        <p:txBody>
          <a:bodyPr wrap="square" rtlCol="0">
            <a:spAutoFit/>
          </a:bodyPr>
          <a:lstStyle/>
          <a:p>
            <a:pPr marL="285750" indent="-285750">
              <a:buFont typeface="Wingdings" panose="05000000000000000000" pitchFamily="2" charset="2"/>
              <a:buChar char="§"/>
            </a:pPr>
            <a:r>
              <a:rPr lang="en-IN" sz="1800" dirty="0">
                <a:solidFill>
                  <a:srgbClr val="000000"/>
                </a:solidFill>
                <a:effectLst/>
                <a:latin typeface="Franklin Gothic Medium" panose="020B0603020102020204" pitchFamily="34" charset="0"/>
                <a:ea typeface="Calibri" panose="020F0502020204030204" pitchFamily="34" charset="0"/>
              </a:rPr>
              <a:t>Created Extreme Gradient Boosting Regressor model and getting 87.83% R2 score using this model</a:t>
            </a:r>
            <a:r>
              <a:rPr lang="en-IN" sz="1800" dirty="0">
                <a:solidFill>
                  <a:srgbClr val="000000"/>
                </a:solidFill>
                <a:effectLst/>
                <a:latin typeface="Georgia" panose="02040502050405020303" pitchFamily="18" charset="0"/>
                <a:ea typeface="Calibri" panose="020F0502020204030204" pitchFamily="34" charset="0"/>
              </a:rPr>
              <a:t>.</a:t>
            </a:r>
            <a:endParaRPr lang="en-IN" dirty="0">
              <a:latin typeface="Georgia" panose="02040502050405020303" pitchFamily="18" charset="0"/>
            </a:endParaRPr>
          </a:p>
        </p:txBody>
      </p:sp>
      <p:graphicFrame>
        <p:nvGraphicFramePr>
          <p:cNvPr id="3" name="Object 2">
            <a:extLst>
              <a:ext uri="{FF2B5EF4-FFF2-40B4-BE49-F238E27FC236}">
                <a16:creationId xmlns:a16="http://schemas.microsoft.com/office/drawing/2014/main" id="{108AC749-89D7-4398-A02E-4DE1A14C775A}"/>
              </a:ext>
            </a:extLst>
          </p:cNvPr>
          <p:cNvGraphicFramePr>
            <a:graphicFrameLocks noChangeAspect="1"/>
          </p:cNvGraphicFramePr>
          <p:nvPr>
            <p:extLst>
              <p:ext uri="{D42A27DB-BD31-4B8C-83A1-F6EECF244321}">
                <p14:modId xmlns:p14="http://schemas.microsoft.com/office/powerpoint/2010/main" val="2102322068"/>
              </p:ext>
            </p:extLst>
          </p:nvPr>
        </p:nvGraphicFramePr>
        <p:xfrm>
          <a:off x="339352" y="1187906"/>
          <a:ext cx="6545263" cy="4473575"/>
        </p:xfrm>
        <a:graphic>
          <a:graphicData uri="http://schemas.openxmlformats.org/presentationml/2006/ole">
            <mc:AlternateContent xmlns:mc="http://schemas.openxmlformats.org/markup-compatibility/2006">
              <mc:Choice xmlns:v="urn:schemas-microsoft-com:vml" Requires="v">
                <p:oleObj spid="_x0000_s7176" name="Bitmap Image" r:id="rId3" imgW="6545520" imgH="4473000" progId="Paint.Picture">
                  <p:embed/>
                </p:oleObj>
              </mc:Choice>
              <mc:Fallback>
                <p:oleObj name="Bitmap Image" r:id="rId3" imgW="6545520" imgH="4473000" progId="Paint.Picture">
                  <p:embed/>
                  <p:pic>
                    <p:nvPicPr>
                      <p:cNvPr id="0" name=""/>
                      <p:cNvPicPr/>
                      <p:nvPr/>
                    </p:nvPicPr>
                    <p:blipFill>
                      <a:blip r:embed="rId4"/>
                      <a:stretch>
                        <a:fillRect/>
                      </a:stretch>
                    </p:blipFill>
                    <p:spPr>
                      <a:xfrm>
                        <a:off x="339352" y="1187906"/>
                        <a:ext cx="6545263" cy="4473575"/>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C32DF194-CB10-4367-A4E1-92570BEB8885}"/>
              </a:ext>
            </a:extLst>
          </p:cNvPr>
          <p:cNvGraphicFramePr>
            <a:graphicFrameLocks noChangeAspect="1"/>
          </p:cNvGraphicFramePr>
          <p:nvPr>
            <p:extLst>
              <p:ext uri="{D42A27DB-BD31-4B8C-83A1-F6EECF244321}">
                <p14:modId xmlns:p14="http://schemas.microsoft.com/office/powerpoint/2010/main" val="2391337121"/>
              </p:ext>
            </p:extLst>
          </p:nvPr>
        </p:nvGraphicFramePr>
        <p:xfrm>
          <a:off x="7096499" y="1187906"/>
          <a:ext cx="4835525" cy="4473575"/>
        </p:xfrm>
        <a:graphic>
          <a:graphicData uri="http://schemas.openxmlformats.org/presentationml/2006/ole">
            <mc:AlternateContent xmlns:mc="http://schemas.openxmlformats.org/markup-compatibility/2006">
              <mc:Choice xmlns:v="urn:schemas-microsoft-com:vml" Requires="v">
                <p:oleObj spid="_x0000_s7177" name="Bitmap Image" r:id="rId5" imgW="6621840" imgH="4198680" progId="Paint.Picture">
                  <p:embed/>
                </p:oleObj>
              </mc:Choice>
              <mc:Fallback>
                <p:oleObj name="Bitmap Image" r:id="rId5" imgW="6621840" imgH="4198680" progId="Paint.Picture">
                  <p:embed/>
                  <p:pic>
                    <p:nvPicPr>
                      <p:cNvPr id="0" name=""/>
                      <p:cNvPicPr/>
                      <p:nvPr/>
                    </p:nvPicPr>
                    <p:blipFill>
                      <a:blip r:embed="rId6"/>
                      <a:stretch>
                        <a:fillRect/>
                      </a:stretch>
                    </p:blipFill>
                    <p:spPr>
                      <a:xfrm>
                        <a:off x="7096499" y="1187906"/>
                        <a:ext cx="4835525" cy="4473575"/>
                      </a:xfrm>
                      <a:prstGeom prst="rect">
                        <a:avLst/>
                      </a:prstGeom>
                    </p:spPr>
                  </p:pic>
                </p:oleObj>
              </mc:Fallback>
            </mc:AlternateContent>
          </a:graphicData>
        </a:graphic>
      </p:graphicFrame>
    </p:spTree>
    <p:extLst>
      <p:ext uri="{BB962C8B-B14F-4D97-AF65-F5344CB8AC3E}">
        <p14:creationId xmlns:p14="http://schemas.microsoft.com/office/powerpoint/2010/main" val="37877852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513F55-6C6A-43EC-A2F5-B9D6D3134663}"/>
              </a:ext>
            </a:extLst>
          </p:cNvPr>
          <p:cNvSpPr txBox="1"/>
          <p:nvPr/>
        </p:nvSpPr>
        <p:spPr>
          <a:xfrm>
            <a:off x="651753" y="496111"/>
            <a:ext cx="10758792" cy="584775"/>
          </a:xfrm>
          <a:prstGeom prst="rect">
            <a:avLst/>
          </a:prstGeom>
          <a:noFill/>
        </p:spPr>
        <p:txBody>
          <a:bodyPr wrap="square" rtlCol="0">
            <a:spAutoFit/>
          </a:bodyPr>
          <a:lstStyle/>
          <a:p>
            <a:r>
              <a:rPr lang="en-US" sz="3200" b="1" dirty="0">
                <a:solidFill>
                  <a:srgbClr val="C00000"/>
                </a:solidFill>
                <a:effectLst>
                  <a:outerShdw blurRad="38100" dist="38100" dir="2700000" algn="tl">
                    <a:srgbClr val="000000">
                      <a:alpha val="43137"/>
                    </a:srgbClr>
                  </a:outerShdw>
                </a:effectLst>
                <a:latin typeface="Footlight MT Light" panose="0204060206030A020304" pitchFamily="18" charset="0"/>
              </a:rPr>
              <a:t>VIII. </a:t>
            </a:r>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Bagging Regressor:</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5" name="TextBox 4">
            <a:extLst>
              <a:ext uri="{FF2B5EF4-FFF2-40B4-BE49-F238E27FC236}">
                <a16:creationId xmlns:a16="http://schemas.microsoft.com/office/drawing/2014/main" id="{08BC0CB9-9CC9-4EF7-84E1-C16489188DE8}"/>
              </a:ext>
            </a:extLst>
          </p:cNvPr>
          <p:cNvSpPr txBox="1"/>
          <p:nvPr/>
        </p:nvSpPr>
        <p:spPr>
          <a:xfrm>
            <a:off x="758757" y="5749047"/>
            <a:ext cx="10758792" cy="369332"/>
          </a:xfrm>
          <a:prstGeom prst="rect">
            <a:avLst/>
          </a:prstGeom>
          <a:noFill/>
        </p:spPr>
        <p:txBody>
          <a:bodyPr wrap="square" rtlCol="0">
            <a:spAutoFit/>
          </a:bodyPr>
          <a:lstStyle/>
          <a:p>
            <a:pPr marL="285750" indent="-285750">
              <a:buFont typeface="Wingdings" panose="05000000000000000000" pitchFamily="2" charset="2"/>
              <a:buChar char="§"/>
            </a:pPr>
            <a:r>
              <a:rPr lang="en-IN" sz="1800" dirty="0">
                <a:solidFill>
                  <a:srgbClr val="000000"/>
                </a:solidFill>
                <a:effectLst/>
                <a:latin typeface="Franklin Gothic Medium" panose="020B0603020102020204" pitchFamily="34" charset="0"/>
                <a:ea typeface="Calibri" panose="020F0502020204030204" pitchFamily="34" charset="0"/>
              </a:rPr>
              <a:t>Created Bagging Regressor model and getting 88.68% R2 score using this model.</a:t>
            </a:r>
            <a:endParaRPr lang="en-IN" dirty="0">
              <a:latin typeface="Franklin Gothic Medium" panose="020B0603020102020204" pitchFamily="34" charset="0"/>
            </a:endParaRPr>
          </a:p>
        </p:txBody>
      </p:sp>
      <p:graphicFrame>
        <p:nvGraphicFramePr>
          <p:cNvPr id="3" name="Object 2">
            <a:extLst>
              <a:ext uri="{FF2B5EF4-FFF2-40B4-BE49-F238E27FC236}">
                <a16:creationId xmlns:a16="http://schemas.microsoft.com/office/drawing/2014/main" id="{6D4ACC0D-6E41-4954-B4F2-41A204EF4D69}"/>
              </a:ext>
            </a:extLst>
          </p:cNvPr>
          <p:cNvGraphicFramePr>
            <a:graphicFrameLocks noChangeAspect="1"/>
          </p:cNvGraphicFramePr>
          <p:nvPr>
            <p:extLst>
              <p:ext uri="{D42A27DB-BD31-4B8C-83A1-F6EECF244321}">
                <p14:modId xmlns:p14="http://schemas.microsoft.com/office/powerpoint/2010/main" val="379525560"/>
              </p:ext>
            </p:extLst>
          </p:nvPr>
        </p:nvGraphicFramePr>
        <p:xfrm>
          <a:off x="338138" y="1300416"/>
          <a:ext cx="5695109" cy="4229100"/>
        </p:xfrm>
        <a:graphic>
          <a:graphicData uri="http://schemas.openxmlformats.org/presentationml/2006/ole">
            <mc:AlternateContent xmlns:mc="http://schemas.openxmlformats.org/markup-compatibility/2006">
              <mc:Choice xmlns:v="urn:schemas-microsoft-com:vml" Requires="v">
                <p:oleObj spid="_x0000_s8200" name="Bitmap Image" r:id="rId3" imgW="6332400" imgH="4229280" progId="Paint.Picture">
                  <p:embed/>
                </p:oleObj>
              </mc:Choice>
              <mc:Fallback>
                <p:oleObj name="Bitmap Image" r:id="rId3" imgW="6332400" imgH="4229280" progId="Paint.Picture">
                  <p:embed/>
                  <p:pic>
                    <p:nvPicPr>
                      <p:cNvPr id="0" name=""/>
                      <p:cNvPicPr/>
                      <p:nvPr/>
                    </p:nvPicPr>
                    <p:blipFill>
                      <a:blip r:embed="rId4"/>
                      <a:stretch>
                        <a:fillRect/>
                      </a:stretch>
                    </p:blipFill>
                    <p:spPr>
                      <a:xfrm>
                        <a:off x="338138" y="1300416"/>
                        <a:ext cx="5695109" cy="4229100"/>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27459802-D01D-4319-AEA3-9A66F832E6B5}"/>
              </a:ext>
            </a:extLst>
          </p:cNvPr>
          <p:cNvGraphicFramePr>
            <a:graphicFrameLocks noChangeAspect="1"/>
          </p:cNvGraphicFramePr>
          <p:nvPr>
            <p:extLst>
              <p:ext uri="{D42A27DB-BD31-4B8C-83A1-F6EECF244321}">
                <p14:modId xmlns:p14="http://schemas.microsoft.com/office/powerpoint/2010/main" val="2419309185"/>
              </p:ext>
            </p:extLst>
          </p:nvPr>
        </p:nvGraphicFramePr>
        <p:xfrm>
          <a:off x="6391835" y="1300416"/>
          <a:ext cx="5567083" cy="4229100"/>
        </p:xfrm>
        <a:graphic>
          <a:graphicData uri="http://schemas.openxmlformats.org/presentationml/2006/ole">
            <mc:AlternateContent xmlns:mc="http://schemas.openxmlformats.org/markup-compatibility/2006">
              <mc:Choice xmlns:v="urn:schemas-microsoft-com:vml" Requires="v">
                <p:oleObj spid="_x0000_s8201" name="Bitmap Image" r:id="rId5" imgW="6789600" imgH="4122360" progId="Paint.Picture">
                  <p:embed/>
                </p:oleObj>
              </mc:Choice>
              <mc:Fallback>
                <p:oleObj name="Bitmap Image" r:id="rId5" imgW="6789600" imgH="4122360" progId="Paint.Picture">
                  <p:embed/>
                  <p:pic>
                    <p:nvPicPr>
                      <p:cNvPr id="0" name=""/>
                      <p:cNvPicPr/>
                      <p:nvPr/>
                    </p:nvPicPr>
                    <p:blipFill>
                      <a:blip r:embed="rId6"/>
                      <a:stretch>
                        <a:fillRect/>
                      </a:stretch>
                    </p:blipFill>
                    <p:spPr>
                      <a:xfrm>
                        <a:off x="6391835" y="1300416"/>
                        <a:ext cx="5567083" cy="4229100"/>
                      </a:xfrm>
                      <a:prstGeom prst="rect">
                        <a:avLst/>
                      </a:prstGeom>
                    </p:spPr>
                  </p:pic>
                </p:oleObj>
              </mc:Fallback>
            </mc:AlternateContent>
          </a:graphicData>
        </a:graphic>
      </p:graphicFrame>
    </p:spTree>
    <p:extLst>
      <p:ext uri="{BB962C8B-B14F-4D97-AF65-F5344CB8AC3E}">
        <p14:creationId xmlns:p14="http://schemas.microsoft.com/office/powerpoint/2010/main" val="185458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CE05A0-159B-485F-8ADB-C9FAA23BCBF3}"/>
              </a:ext>
            </a:extLst>
          </p:cNvPr>
          <p:cNvSpPr txBox="1"/>
          <p:nvPr/>
        </p:nvSpPr>
        <p:spPr>
          <a:xfrm>
            <a:off x="640080" y="579120"/>
            <a:ext cx="10891520" cy="646331"/>
          </a:xfrm>
          <a:prstGeom prst="rect">
            <a:avLst/>
          </a:prstGeom>
          <a:noFill/>
        </p:spPr>
        <p:txBody>
          <a:bodyPr wrap="square" rtlCol="0">
            <a:spAutoFit/>
          </a:bodyPr>
          <a:lstStyle/>
          <a:p>
            <a:pPr algn="ctr"/>
            <a:r>
              <a:rPr lang="en-IN" sz="3600" u="sng" dirty="0">
                <a:solidFill>
                  <a:srgbClr val="224B88"/>
                </a:solidFill>
                <a:latin typeface="Elephant" panose="02020904090505020303" pitchFamily="18" charset="0"/>
              </a:rPr>
              <a:t>Problem Understanding</a:t>
            </a:r>
          </a:p>
        </p:txBody>
      </p:sp>
      <p:sp>
        <p:nvSpPr>
          <p:cNvPr id="3" name="TextBox 2">
            <a:extLst>
              <a:ext uri="{FF2B5EF4-FFF2-40B4-BE49-F238E27FC236}">
                <a16:creationId xmlns:a16="http://schemas.microsoft.com/office/drawing/2014/main" id="{1CEE08FD-8380-41DF-83DC-2F1DE38FC5F1}"/>
              </a:ext>
            </a:extLst>
          </p:cNvPr>
          <p:cNvSpPr txBox="1"/>
          <p:nvPr/>
        </p:nvSpPr>
        <p:spPr>
          <a:xfrm>
            <a:off x="640080" y="1625600"/>
            <a:ext cx="10891520" cy="4370427"/>
          </a:xfrm>
          <a:prstGeom prst="rect">
            <a:avLst/>
          </a:prstGeom>
          <a:noFill/>
        </p:spPr>
        <p:txBody>
          <a:bodyPr wrap="square" rtlCol="0">
            <a:spAutoFit/>
          </a:bodyPr>
          <a:lstStyle/>
          <a:p>
            <a:pPr marL="342900" indent="-342900" algn="just">
              <a:buFont typeface="Wingdings" panose="05000000000000000000" pitchFamily="2" charset="2"/>
              <a:buChar char="Ø"/>
            </a:pPr>
            <a:r>
              <a:rPr lang="en-IN" sz="2000" b="1" dirty="0">
                <a:solidFill>
                  <a:schemeClr val="bg2">
                    <a:lumMod val="10000"/>
                  </a:schemeClr>
                </a:solidFill>
                <a:effectLst/>
                <a:latin typeface="Footlight MT Light" panose="0204060206030A020304" pitchFamily="18" charset="0"/>
                <a:ea typeface="Microsoft Sans Serif" panose="020B0604020202020204" pitchFamily="34" charset="0"/>
                <a:cs typeface="Microsoft Sans Serif" panose="020B0604020202020204" pitchFamily="34" charset="0"/>
              </a:rPr>
              <a:t>House prices increase every year. House prices trends are not only the concerns for buyers and sellers, but they also indicate the current economic situations. Therefore, it is important to predict the house prices without bias to help both buyers and sellers make their decisions.</a:t>
            </a:r>
          </a:p>
          <a:p>
            <a:pPr marL="285750" indent="-285750" algn="just">
              <a:buFont typeface="Wingdings" panose="05000000000000000000" pitchFamily="2" charset="2"/>
              <a:buChar char="Ø"/>
            </a:pPr>
            <a:endParaRPr lang="en-IN" sz="2000" b="1" dirty="0">
              <a:solidFill>
                <a:schemeClr val="bg2">
                  <a:lumMod val="10000"/>
                </a:schemeClr>
              </a:solidFill>
              <a:effectLst/>
              <a:latin typeface="Footlight MT Light" panose="0204060206030A020304" pitchFamily="18"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Ø"/>
            </a:pPr>
            <a:r>
              <a:rPr lang="en-IN" sz="2000" b="1" dirty="0">
                <a:solidFill>
                  <a:schemeClr val="bg2">
                    <a:lumMod val="10000"/>
                  </a:schemeClr>
                </a:solidFill>
                <a:effectLst/>
                <a:latin typeface="Footlight MT Light" panose="0204060206030A020304" pitchFamily="18" charset="0"/>
                <a:ea typeface="Microsoft Sans Serif" panose="020B0604020202020204" pitchFamily="34" charset="0"/>
                <a:cs typeface="Microsoft Sans Serif" panose="020B0604020202020204" pitchFamily="34" charset="0"/>
              </a:rPr>
              <a:t> So, there is a need for a system to predict house prices in the future. House price prediction can help the developer determine the selling price of a house and can help the customer to arrange the right time to purchase a house. </a:t>
            </a:r>
          </a:p>
          <a:p>
            <a:pPr marL="285750" indent="-285750" algn="just">
              <a:buFont typeface="Wingdings" panose="05000000000000000000" pitchFamily="2" charset="2"/>
              <a:buChar char="Ø"/>
            </a:pPr>
            <a:r>
              <a:rPr lang="en-IN" sz="2000" b="1" dirty="0">
                <a:solidFill>
                  <a:schemeClr val="bg2">
                    <a:lumMod val="10000"/>
                  </a:schemeClr>
                </a:solidFill>
                <a:effectLst/>
                <a:latin typeface="Footlight MT Light" panose="0204060206030A020304" pitchFamily="18" charset="0"/>
                <a:ea typeface="Microsoft Sans Serif" panose="020B0604020202020204" pitchFamily="34" charset="0"/>
                <a:cs typeface="Microsoft Sans Serif" panose="020B0604020202020204" pitchFamily="34" charset="0"/>
              </a:rPr>
              <a:t>	</a:t>
            </a:r>
          </a:p>
          <a:p>
            <a:pPr marL="342900" indent="-342900" algn="just">
              <a:buFont typeface="Wingdings" panose="05000000000000000000" pitchFamily="2" charset="2"/>
              <a:buChar char="Ø"/>
            </a:pPr>
            <a:r>
              <a:rPr lang="en-IN" sz="2000" b="1" dirty="0">
                <a:solidFill>
                  <a:schemeClr val="bg2">
                    <a:lumMod val="10000"/>
                  </a:schemeClr>
                </a:solidFill>
                <a:latin typeface="Footlight MT Light" panose="0204060206030A020304" pitchFamily="18" charset="0"/>
                <a:ea typeface="Microsoft Sans Serif" panose="020B0604020202020204" pitchFamily="34" charset="0"/>
                <a:cs typeface="Microsoft Sans Serif" panose="020B0604020202020204" pitchFamily="34" charset="0"/>
              </a:rPr>
              <a:t>In real estate the value of property usually increases with time as seen in many countries. One of the causes for this is due to rising population. The value of property depends on the proximity of the property, its size its neighbourhood and audience for which the property is subjected to be sold. So machine learning models helps buyers and sellers to understand the house price of particular time.</a:t>
            </a:r>
          </a:p>
          <a:p>
            <a:endParaRPr lang="en-IN" dirty="0"/>
          </a:p>
        </p:txBody>
      </p:sp>
    </p:spTree>
    <p:extLst>
      <p:ext uri="{BB962C8B-B14F-4D97-AF65-F5344CB8AC3E}">
        <p14:creationId xmlns:p14="http://schemas.microsoft.com/office/powerpoint/2010/main" val="37874398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B43952-930F-4D59-84CD-E6B04F30246E}"/>
              </a:ext>
            </a:extLst>
          </p:cNvPr>
          <p:cNvSpPr txBox="1"/>
          <p:nvPr/>
        </p:nvSpPr>
        <p:spPr>
          <a:xfrm>
            <a:off x="1507787" y="476655"/>
            <a:ext cx="10097311" cy="654795"/>
          </a:xfrm>
          <a:prstGeom prst="rect">
            <a:avLst/>
          </a:prstGeom>
          <a:noFill/>
        </p:spPr>
        <p:txBody>
          <a:bodyPr wrap="square" rtlCol="0">
            <a:spAutoFit/>
          </a:bodyPr>
          <a:lstStyle/>
          <a:p>
            <a:pPr>
              <a:lnSpc>
                <a:spcPct val="107000"/>
              </a:lnSpc>
              <a:spcAft>
                <a:spcPts val="800"/>
              </a:spcAft>
            </a:pPr>
            <a:r>
              <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a typeface="Calibri" panose="020F0502020204030204" pitchFamily="34" charset="0"/>
                <a:cs typeface="Calibri" panose="020F0502020204030204" pitchFamily="34" charset="0"/>
              </a:rPr>
              <a:t>Model Selection:</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6F1A2BE9-000D-44EB-91AF-132CE3398DE5}"/>
              </a:ext>
            </a:extLst>
          </p:cNvPr>
          <p:cNvSpPr txBox="1"/>
          <p:nvPr/>
        </p:nvSpPr>
        <p:spPr>
          <a:xfrm>
            <a:off x="1371600" y="4815191"/>
            <a:ext cx="10097311" cy="1200329"/>
          </a:xfrm>
          <a:prstGeom prst="rect">
            <a:avLst/>
          </a:prstGeom>
          <a:noFill/>
        </p:spPr>
        <p:txBody>
          <a:bodyPr wrap="square" rtlCol="0">
            <a:spAutoFit/>
          </a:bodyPr>
          <a:lstStyle/>
          <a:p>
            <a:pPr marL="285750" indent="-285750">
              <a:buFont typeface="Wingdings" panose="05000000000000000000" pitchFamily="2" charset="2"/>
              <a:buChar char="§"/>
            </a:pPr>
            <a:r>
              <a:rPr lang="en-IN" sz="1800" b="1" dirty="0">
                <a:effectLst/>
                <a:latin typeface="Franklin Gothic Medium" panose="020B0603020102020204" pitchFamily="34" charset="0"/>
                <a:ea typeface="Calibri" panose="020F0502020204030204" pitchFamily="34" charset="0"/>
                <a:cs typeface="Calibri" panose="020F0502020204030204" pitchFamily="34" charset="0"/>
              </a:rPr>
              <a:t>From the difference between R2 score and Cross Validation score </a:t>
            </a:r>
            <a:r>
              <a:rPr lang="en-IN" sz="1800" b="1" dirty="0">
                <a:solidFill>
                  <a:srgbClr val="000000"/>
                </a:solidFill>
                <a:effectLst/>
                <a:latin typeface="Franklin Gothic Medium" panose="020B0603020102020204" pitchFamily="34" charset="0"/>
                <a:ea typeface="Calibri" panose="020F0502020204030204" pitchFamily="34" charset="0"/>
                <a:cs typeface="Calibri" panose="020F0502020204030204" pitchFamily="34" charset="0"/>
              </a:rPr>
              <a:t>I can conclude that </a:t>
            </a:r>
          </a:p>
          <a:p>
            <a:r>
              <a:rPr lang="en-IN" b="1" dirty="0">
                <a:solidFill>
                  <a:srgbClr val="000000"/>
                </a:solidFill>
                <a:latin typeface="Franklin Gothic Medium" panose="020B0603020102020204" pitchFamily="34" charset="0"/>
                <a:ea typeface="Calibri" panose="020F0502020204030204" pitchFamily="34" charset="0"/>
                <a:cs typeface="Calibri" panose="020F0502020204030204" pitchFamily="34" charset="0"/>
              </a:rPr>
              <a:t>     XGB </a:t>
            </a:r>
            <a:r>
              <a:rPr lang="en-IN" sz="1800" b="1" dirty="0">
                <a:solidFill>
                  <a:srgbClr val="000000"/>
                </a:solidFill>
                <a:effectLst/>
                <a:latin typeface="Franklin Gothic Medium" panose="020B0603020102020204" pitchFamily="34" charset="0"/>
                <a:ea typeface="Calibri" panose="020F0502020204030204" pitchFamily="34" charset="0"/>
                <a:cs typeface="Calibri" panose="020F0502020204030204" pitchFamily="34" charset="0"/>
              </a:rPr>
              <a:t>Regressor as my best fitting model as it is giving less difference compare to other models.</a:t>
            </a:r>
          </a:p>
          <a:p>
            <a:r>
              <a:rPr lang="en-IN" sz="1800" b="1" dirty="0">
                <a:solidFill>
                  <a:srgbClr val="000000"/>
                </a:solidFill>
                <a:effectLst/>
                <a:latin typeface="Franklin Gothic Medium" panose="020B0603020102020204" pitchFamily="34" charset="0"/>
                <a:ea typeface="Calibri" panose="020F0502020204030204" pitchFamily="34" charset="0"/>
                <a:cs typeface="Calibri" panose="020F0502020204030204" pitchFamily="34" charset="0"/>
              </a:rPr>
              <a:t>     Let's perform Hyperparameter tuning to increase the model accuracy.</a:t>
            </a:r>
            <a:endParaRPr lang="en-IN" sz="1800" dirty="0">
              <a:effectLst/>
              <a:latin typeface="Franklin Gothic Medium" panose="020B0603020102020204" pitchFamily="34" charset="0"/>
              <a:ea typeface="Calibri" panose="020F0502020204030204" pitchFamily="34" charset="0"/>
              <a:cs typeface="Times New Roman" panose="02020603050405020304" pitchFamily="18" charset="0"/>
            </a:endParaRPr>
          </a:p>
          <a:p>
            <a:endParaRPr lang="en-IN" dirty="0"/>
          </a:p>
        </p:txBody>
      </p:sp>
      <p:graphicFrame>
        <p:nvGraphicFramePr>
          <p:cNvPr id="5" name="Object 4">
            <a:extLst>
              <a:ext uri="{FF2B5EF4-FFF2-40B4-BE49-F238E27FC236}">
                <a16:creationId xmlns:a16="http://schemas.microsoft.com/office/drawing/2014/main" id="{0479E633-EFF1-4F96-A456-7415FB02A169}"/>
              </a:ext>
            </a:extLst>
          </p:cNvPr>
          <p:cNvGraphicFramePr>
            <a:graphicFrameLocks noChangeAspect="1"/>
          </p:cNvGraphicFramePr>
          <p:nvPr>
            <p:extLst>
              <p:ext uri="{D42A27DB-BD31-4B8C-83A1-F6EECF244321}">
                <p14:modId xmlns:p14="http://schemas.microsoft.com/office/powerpoint/2010/main" val="2532934979"/>
              </p:ext>
            </p:extLst>
          </p:nvPr>
        </p:nvGraphicFramePr>
        <p:xfrm>
          <a:off x="2152463" y="1268226"/>
          <a:ext cx="7215655" cy="3398771"/>
        </p:xfrm>
        <a:graphic>
          <a:graphicData uri="http://schemas.openxmlformats.org/presentationml/2006/ole">
            <mc:AlternateContent xmlns:mc="http://schemas.openxmlformats.org/markup-compatibility/2006">
              <mc:Choice xmlns:v="urn:schemas-microsoft-com:vml" Requires="v">
                <p:oleObj spid="_x0000_s9221" name="Bitmap Image" r:id="rId4" imgW="6164640" imgH="2903400" progId="Paint.Picture">
                  <p:embed/>
                </p:oleObj>
              </mc:Choice>
              <mc:Fallback>
                <p:oleObj name="Bitmap Image" r:id="rId4" imgW="6164640" imgH="2903400" progId="Paint.Picture">
                  <p:embed/>
                  <p:pic>
                    <p:nvPicPr>
                      <p:cNvPr id="0" name=""/>
                      <p:cNvPicPr/>
                      <p:nvPr/>
                    </p:nvPicPr>
                    <p:blipFill>
                      <a:blip r:embed="rId5"/>
                      <a:stretch>
                        <a:fillRect/>
                      </a:stretch>
                    </p:blipFill>
                    <p:spPr>
                      <a:xfrm>
                        <a:off x="2152463" y="1268226"/>
                        <a:ext cx="7215655" cy="3398771"/>
                      </a:xfrm>
                      <a:prstGeom prst="rect">
                        <a:avLst/>
                      </a:prstGeom>
                    </p:spPr>
                  </p:pic>
                </p:oleObj>
              </mc:Fallback>
            </mc:AlternateContent>
          </a:graphicData>
        </a:graphic>
      </p:graphicFrame>
    </p:spTree>
    <p:extLst>
      <p:ext uri="{BB962C8B-B14F-4D97-AF65-F5344CB8AC3E}">
        <p14:creationId xmlns:p14="http://schemas.microsoft.com/office/powerpoint/2010/main" val="254259422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78B7F39-AA97-4BFE-A9EA-29EF3E73A85C}"/>
              </a:ext>
            </a:extLst>
          </p:cNvPr>
          <p:cNvSpPr txBox="1"/>
          <p:nvPr/>
        </p:nvSpPr>
        <p:spPr>
          <a:xfrm>
            <a:off x="719847" y="447472"/>
            <a:ext cx="10875523"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Hyper Parameter Tuning</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7" name="TextBox 6">
            <a:extLst>
              <a:ext uri="{FF2B5EF4-FFF2-40B4-BE49-F238E27FC236}">
                <a16:creationId xmlns:a16="http://schemas.microsoft.com/office/drawing/2014/main" id="{7057FD8E-C2DD-4232-82C0-C9A9D06D5064}"/>
              </a:ext>
            </a:extLst>
          </p:cNvPr>
          <p:cNvSpPr txBox="1"/>
          <p:nvPr/>
        </p:nvSpPr>
        <p:spPr>
          <a:xfrm>
            <a:off x="6916367" y="1643974"/>
            <a:ext cx="4844374" cy="1264642"/>
          </a:xfrm>
          <a:prstGeom prst="rect">
            <a:avLst/>
          </a:prstGeom>
          <a:noFill/>
        </p:spPr>
        <p:txBody>
          <a:bodyPr wrap="square" rtlCol="0">
            <a:spAutoFit/>
          </a:bodyPr>
          <a:lstStyle/>
          <a:p>
            <a:pPr marL="285750" indent="-285750">
              <a:lnSpc>
                <a:spcPct val="107000"/>
              </a:lnSpc>
              <a:spcAft>
                <a:spcPts val="800"/>
              </a:spcAft>
              <a:buFont typeface="Wingdings" panose="05000000000000000000" pitchFamily="2" charset="2"/>
              <a:buChar char="§"/>
            </a:pPr>
            <a:r>
              <a:rPr lang="en-IN" sz="1800" dirty="0">
                <a:effectLst/>
                <a:latin typeface="Franklin Gothic Medium" panose="020B0603020102020204" pitchFamily="34" charset="0"/>
                <a:ea typeface="Calibri" panose="020F0502020204030204" pitchFamily="34" charset="0"/>
                <a:cs typeface="Calibri" panose="020F0502020204030204" pitchFamily="34" charset="0"/>
              </a:rPr>
              <a:t>I have used </a:t>
            </a:r>
            <a:r>
              <a:rPr lang="en-IN" sz="1800" dirty="0" err="1">
                <a:effectLst/>
                <a:latin typeface="Franklin Gothic Medium" panose="020B0603020102020204" pitchFamily="34" charset="0"/>
                <a:ea typeface="Calibri" panose="020F0502020204030204" pitchFamily="34" charset="0"/>
                <a:cs typeface="Calibri" panose="020F0502020204030204" pitchFamily="34" charset="0"/>
              </a:rPr>
              <a:t>GridSearchCV</a:t>
            </a:r>
            <a:r>
              <a:rPr lang="en-IN" sz="1800" dirty="0">
                <a:effectLst/>
                <a:latin typeface="Franklin Gothic Medium" panose="020B0603020102020204" pitchFamily="34" charset="0"/>
                <a:ea typeface="Calibri" panose="020F0502020204030204" pitchFamily="34" charset="0"/>
                <a:cs typeface="Calibri" panose="020F0502020204030204" pitchFamily="34" charset="0"/>
              </a:rPr>
              <a:t> to get the best parameters of </a:t>
            </a:r>
            <a:r>
              <a:rPr lang="en-IN" dirty="0">
                <a:latin typeface="Franklin Gothic Medium" panose="020B0603020102020204" pitchFamily="34" charset="0"/>
                <a:ea typeface="Calibri" panose="020F0502020204030204" pitchFamily="34" charset="0"/>
                <a:cs typeface="Calibri" panose="020F0502020204030204" pitchFamily="34" charset="0"/>
              </a:rPr>
              <a:t>XGB</a:t>
            </a:r>
            <a:r>
              <a:rPr lang="en-IN" sz="1800" dirty="0">
                <a:effectLst/>
                <a:latin typeface="Franklin Gothic Medium" panose="020B0603020102020204" pitchFamily="34" charset="0"/>
                <a:ea typeface="Calibri" panose="020F0502020204030204" pitchFamily="34" charset="0"/>
                <a:cs typeface="Calibri" panose="020F0502020204030204" pitchFamily="34" charset="0"/>
              </a:rPr>
              <a:t> Regressor. And used all the obtained parameters to get the accuracy of final model.</a:t>
            </a:r>
            <a:endParaRPr lang="en-IN" sz="1800" dirty="0">
              <a:effectLst/>
              <a:latin typeface="Franklin Gothic Medium" panose="020B0603020102020204" pitchFamily="34" charset="0"/>
              <a:ea typeface="Calibri" panose="020F0502020204030204" pitchFamily="34" charset="0"/>
              <a:cs typeface="Times New Roman" panose="02020603050405020304" pitchFamily="18" charset="0"/>
            </a:endParaRPr>
          </a:p>
        </p:txBody>
      </p:sp>
      <p:graphicFrame>
        <p:nvGraphicFramePr>
          <p:cNvPr id="3" name="Object 2">
            <a:extLst>
              <a:ext uri="{FF2B5EF4-FFF2-40B4-BE49-F238E27FC236}">
                <a16:creationId xmlns:a16="http://schemas.microsoft.com/office/drawing/2014/main" id="{5F9AE9E5-79B8-4D81-8573-746D86F7177F}"/>
              </a:ext>
            </a:extLst>
          </p:cNvPr>
          <p:cNvGraphicFramePr>
            <a:graphicFrameLocks noChangeAspect="1"/>
          </p:cNvGraphicFramePr>
          <p:nvPr>
            <p:extLst>
              <p:ext uri="{D42A27DB-BD31-4B8C-83A1-F6EECF244321}">
                <p14:modId xmlns:p14="http://schemas.microsoft.com/office/powerpoint/2010/main" val="1148792257"/>
              </p:ext>
            </p:extLst>
          </p:nvPr>
        </p:nvGraphicFramePr>
        <p:xfrm>
          <a:off x="431259" y="1093803"/>
          <a:ext cx="6431319" cy="5510213"/>
        </p:xfrm>
        <a:graphic>
          <a:graphicData uri="http://schemas.openxmlformats.org/presentationml/2006/ole">
            <mc:AlternateContent xmlns:mc="http://schemas.openxmlformats.org/markup-compatibility/2006">
              <mc:Choice xmlns:v="urn:schemas-microsoft-com:vml" Requires="v">
                <p:oleObj spid="_x0000_s10245" name="Bitmap Image" r:id="rId3" imgW="6941880" imgH="5509440" progId="Paint.Picture">
                  <p:embed/>
                </p:oleObj>
              </mc:Choice>
              <mc:Fallback>
                <p:oleObj name="Bitmap Image" r:id="rId3" imgW="6941880" imgH="5509440" progId="Paint.Picture">
                  <p:embed/>
                  <p:pic>
                    <p:nvPicPr>
                      <p:cNvPr id="0" name=""/>
                      <p:cNvPicPr/>
                      <p:nvPr/>
                    </p:nvPicPr>
                    <p:blipFill>
                      <a:blip r:embed="rId4"/>
                      <a:stretch>
                        <a:fillRect/>
                      </a:stretch>
                    </p:blipFill>
                    <p:spPr>
                      <a:xfrm>
                        <a:off x="431259" y="1093803"/>
                        <a:ext cx="6431319" cy="5510213"/>
                      </a:xfrm>
                      <a:prstGeom prst="rect">
                        <a:avLst/>
                      </a:prstGeom>
                    </p:spPr>
                  </p:pic>
                </p:oleObj>
              </mc:Fallback>
            </mc:AlternateContent>
          </a:graphicData>
        </a:graphic>
      </p:graphicFrame>
    </p:spTree>
    <p:extLst>
      <p:ext uri="{BB962C8B-B14F-4D97-AF65-F5344CB8AC3E}">
        <p14:creationId xmlns:p14="http://schemas.microsoft.com/office/powerpoint/2010/main" val="26931758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D2C941D-D278-4831-A30D-34C81BAB13B5}"/>
              </a:ext>
            </a:extLst>
          </p:cNvPr>
          <p:cNvSpPr txBox="1"/>
          <p:nvPr/>
        </p:nvSpPr>
        <p:spPr>
          <a:xfrm>
            <a:off x="719847" y="408562"/>
            <a:ext cx="10651788" cy="584775"/>
          </a:xfrm>
          <a:prstGeom prst="rect">
            <a:avLst/>
          </a:prstGeom>
          <a:noFill/>
        </p:spPr>
        <p:txBody>
          <a:bodyPr wrap="square" rtlCol="0">
            <a:spAutoFit/>
          </a:bodyPr>
          <a:lstStyle/>
          <a:p>
            <a:r>
              <a:rPr lang="en-US" sz="3200" b="1" u="sng" dirty="0">
                <a:solidFill>
                  <a:srgbClr val="C00000"/>
                </a:solidFill>
                <a:effectLst>
                  <a:outerShdw blurRad="38100" dist="38100" dir="2700000" algn="tl">
                    <a:srgbClr val="000000">
                      <a:alpha val="43137"/>
                    </a:srgbClr>
                  </a:outerShdw>
                </a:effectLst>
                <a:latin typeface="Footlight MT Light" panose="0204060206030A020304" pitchFamily="18" charset="0"/>
              </a:rPr>
              <a:t>Creating Final Model After Tuning:</a:t>
            </a:r>
            <a:endParaRPr lang="en-IN" sz="32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7" name="TextBox 6">
            <a:extLst>
              <a:ext uri="{FF2B5EF4-FFF2-40B4-BE49-F238E27FC236}">
                <a16:creationId xmlns:a16="http://schemas.microsoft.com/office/drawing/2014/main" id="{30E7B2D8-5E08-46D9-9672-493C407D13B6}"/>
              </a:ext>
            </a:extLst>
          </p:cNvPr>
          <p:cNvSpPr txBox="1"/>
          <p:nvPr/>
        </p:nvSpPr>
        <p:spPr>
          <a:xfrm>
            <a:off x="428017" y="5145932"/>
            <a:ext cx="10943618" cy="923330"/>
          </a:xfrm>
          <a:prstGeom prst="rect">
            <a:avLst/>
          </a:prstGeom>
          <a:noFill/>
        </p:spPr>
        <p:txBody>
          <a:bodyPr wrap="square" rtlCol="0">
            <a:spAutoFit/>
          </a:bodyPr>
          <a:lstStyle/>
          <a:p>
            <a:pPr marL="285750" indent="-285750" algn="just">
              <a:buFont typeface="Wingdings" panose="05000000000000000000" pitchFamily="2" charset="2"/>
              <a:buChar char="§"/>
            </a:pPr>
            <a:r>
              <a:rPr lang="en-IN" sz="1800" b="1" dirty="0">
                <a:solidFill>
                  <a:srgbClr val="000000"/>
                </a:solidFill>
                <a:effectLst/>
                <a:latin typeface="Franklin Gothic Medium" panose="020B0603020102020204" pitchFamily="34" charset="0"/>
                <a:ea typeface="Calibri" panose="020F0502020204030204" pitchFamily="34" charset="0"/>
              </a:rPr>
              <a:t>The R2 score of </a:t>
            </a:r>
            <a:r>
              <a:rPr lang="en-IN" b="1" dirty="0">
                <a:solidFill>
                  <a:srgbClr val="000000"/>
                </a:solidFill>
                <a:latin typeface="Franklin Gothic Medium" panose="020B0603020102020204" pitchFamily="34" charset="0"/>
                <a:ea typeface="Calibri" panose="020F0502020204030204" pitchFamily="34" charset="0"/>
              </a:rPr>
              <a:t>XGB</a:t>
            </a:r>
            <a:r>
              <a:rPr lang="en-IN" sz="1800" b="1" dirty="0">
                <a:solidFill>
                  <a:srgbClr val="000000"/>
                </a:solidFill>
                <a:effectLst/>
                <a:latin typeface="Franklin Gothic Medium" panose="020B0603020102020204" pitchFamily="34" charset="0"/>
                <a:ea typeface="Calibri" panose="020F0502020204030204" pitchFamily="34" charset="0"/>
              </a:rPr>
              <a:t> Regressor has been increased 2% after tuning the model. It is giving R2 score as </a:t>
            </a:r>
            <a:r>
              <a:rPr lang="en-IN" b="1" dirty="0">
                <a:solidFill>
                  <a:srgbClr val="000000"/>
                </a:solidFill>
                <a:latin typeface="Franklin Gothic Medium" panose="020B0603020102020204" pitchFamily="34" charset="0"/>
                <a:ea typeface="Calibri" panose="020F0502020204030204" pitchFamily="34" charset="0"/>
              </a:rPr>
              <a:t>89.95</a:t>
            </a:r>
            <a:r>
              <a:rPr lang="en-IN" sz="1800" b="1" dirty="0">
                <a:solidFill>
                  <a:srgbClr val="000000"/>
                </a:solidFill>
                <a:effectLst/>
                <a:latin typeface="Franklin Gothic Medium" panose="020B0603020102020204" pitchFamily="34" charset="0"/>
                <a:ea typeface="Calibri" panose="020F0502020204030204" pitchFamily="34" charset="0"/>
              </a:rPr>
              <a:t>% which is very good. The plot gives some strong linear between test and predicted values. Also, I can notice the MAE, MSE and RMSE values have been reduced. Which means the our model trained well.</a:t>
            </a:r>
            <a:endParaRPr lang="en-IN" b="1" dirty="0">
              <a:latin typeface="Franklin Gothic Medium" panose="020B0603020102020204" pitchFamily="34" charset="0"/>
            </a:endParaRPr>
          </a:p>
        </p:txBody>
      </p:sp>
      <p:graphicFrame>
        <p:nvGraphicFramePr>
          <p:cNvPr id="3" name="Object 2">
            <a:extLst>
              <a:ext uri="{FF2B5EF4-FFF2-40B4-BE49-F238E27FC236}">
                <a16:creationId xmlns:a16="http://schemas.microsoft.com/office/drawing/2014/main" id="{407B9422-C715-4DB2-AD88-566038806D2F}"/>
              </a:ext>
            </a:extLst>
          </p:cNvPr>
          <p:cNvGraphicFramePr>
            <a:graphicFrameLocks noChangeAspect="1"/>
          </p:cNvGraphicFramePr>
          <p:nvPr>
            <p:extLst>
              <p:ext uri="{D42A27DB-BD31-4B8C-83A1-F6EECF244321}">
                <p14:modId xmlns:p14="http://schemas.microsoft.com/office/powerpoint/2010/main" val="472762072"/>
              </p:ext>
            </p:extLst>
          </p:nvPr>
        </p:nvGraphicFramePr>
        <p:xfrm>
          <a:off x="302511" y="1197618"/>
          <a:ext cx="7323137" cy="3658724"/>
        </p:xfrm>
        <a:graphic>
          <a:graphicData uri="http://schemas.openxmlformats.org/presentationml/2006/ole">
            <mc:AlternateContent xmlns:mc="http://schemas.openxmlformats.org/markup-compatibility/2006">
              <mc:Choice xmlns:v="urn:schemas-microsoft-com:vml" Requires="v">
                <p:oleObj spid="_x0000_s11272" name="Bitmap Image" r:id="rId3" imgW="7322760" imgH="3497760" progId="Paint.Picture">
                  <p:embed/>
                </p:oleObj>
              </mc:Choice>
              <mc:Fallback>
                <p:oleObj name="Bitmap Image" r:id="rId3" imgW="7322760" imgH="3497760" progId="Paint.Picture">
                  <p:embed/>
                  <p:pic>
                    <p:nvPicPr>
                      <p:cNvPr id="0" name=""/>
                      <p:cNvPicPr/>
                      <p:nvPr/>
                    </p:nvPicPr>
                    <p:blipFill>
                      <a:blip r:embed="rId4"/>
                      <a:stretch>
                        <a:fillRect/>
                      </a:stretch>
                    </p:blipFill>
                    <p:spPr>
                      <a:xfrm>
                        <a:off x="302511" y="1197618"/>
                        <a:ext cx="7323137" cy="3658724"/>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146EB5E6-1B1F-41A3-8944-370777945E2F}"/>
              </a:ext>
            </a:extLst>
          </p:cNvPr>
          <p:cNvGraphicFramePr>
            <a:graphicFrameLocks noChangeAspect="1"/>
          </p:cNvGraphicFramePr>
          <p:nvPr>
            <p:extLst>
              <p:ext uri="{D42A27DB-BD31-4B8C-83A1-F6EECF244321}">
                <p14:modId xmlns:p14="http://schemas.microsoft.com/office/powerpoint/2010/main" val="273612184"/>
              </p:ext>
            </p:extLst>
          </p:nvPr>
        </p:nvGraphicFramePr>
        <p:xfrm>
          <a:off x="7853082" y="1197619"/>
          <a:ext cx="4168589" cy="3724006"/>
        </p:xfrm>
        <a:graphic>
          <a:graphicData uri="http://schemas.openxmlformats.org/presentationml/2006/ole">
            <mc:AlternateContent xmlns:mc="http://schemas.openxmlformats.org/markup-compatibility/2006">
              <mc:Choice xmlns:v="urn:schemas-microsoft-com:vml" Requires="v">
                <p:oleObj spid="_x0000_s11273" name="Bitmap Image" r:id="rId5" imgW="6667560" imgH="4137840" progId="Paint.Picture">
                  <p:embed/>
                </p:oleObj>
              </mc:Choice>
              <mc:Fallback>
                <p:oleObj name="Bitmap Image" r:id="rId5" imgW="6667560" imgH="4137840" progId="Paint.Picture">
                  <p:embed/>
                  <p:pic>
                    <p:nvPicPr>
                      <p:cNvPr id="0" name=""/>
                      <p:cNvPicPr/>
                      <p:nvPr/>
                    </p:nvPicPr>
                    <p:blipFill>
                      <a:blip r:embed="rId6"/>
                      <a:stretch>
                        <a:fillRect/>
                      </a:stretch>
                    </p:blipFill>
                    <p:spPr>
                      <a:xfrm>
                        <a:off x="7853082" y="1197619"/>
                        <a:ext cx="4168589" cy="3724006"/>
                      </a:xfrm>
                      <a:prstGeom prst="rect">
                        <a:avLst/>
                      </a:prstGeom>
                    </p:spPr>
                  </p:pic>
                </p:oleObj>
              </mc:Fallback>
            </mc:AlternateContent>
          </a:graphicData>
        </a:graphic>
      </p:graphicFrame>
    </p:spTree>
    <p:extLst>
      <p:ext uri="{BB962C8B-B14F-4D97-AF65-F5344CB8AC3E}">
        <p14:creationId xmlns:p14="http://schemas.microsoft.com/office/powerpoint/2010/main" val="205020112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675F5A-4B85-44D0-8860-C602D91AB056}"/>
              </a:ext>
            </a:extLst>
          </p:cNvPr>
          <p:cNvSpPr txBox="1"/>
          <p:nvPr/>
        </p:nvSpPr>
        <p:spPr>
          <a:xfrm>
            <a:off x="573932" y="272374"/>
            <a:ext cx="11040894" cy="646331"/>
          </a:xfrm>
          <a:prstGeom prst="rect">
            <a:avLst/>
          </a:prstGeom>
          <a:noFill/>
        </p:spPr>
        <p:txBody>
          <a:bodyPr wrap="square" rtlCol="0">
            <a:spAutoFit/>
          </a:bodyPr>
          <a:lstStyle/>
          <a:p>
            <a:r>
              <a:rPr lang="en-US" sz="3600" b="1" u="sng" dirty="0">
                <a:solidFill>
                  <a:srgbClr val="C00000"/>
                </a:solidFill>
                <a:effectLst>
                  <a:outerShdw blurRad="38100" dist="38100" dir="2700000" algn="tl">
                    <a:srgbClr val="000000">
                      <a:alpha val="43137"/>
                    </a:srgbClr>
                  </a:outerShdw>
                </a:effectLst>
                <a:latin typeface="Footlight MT Light" panose="0204060206030A020304" pitchFamily="18" charset="0"/>
              </a:rPr>
              <a:t>Conclusion:</a:t>
            </a:r>
            <a:endParaRPr lang="en-IN" sz="3600" b="1" u="sng" dirty="0">
              <a:solidFill>
                <a:srgbClr val="C00000"/>
              </a:solidFill>
              <a:effectLst>
                <a:outerShdw blurRad="38100" dist="38100" dir="2700000" algn="tl">
                  <a:srgbClr val="000000">
                    <a:alpha val="43137"/>
                  </a:srgbClr>
                </a:outerShdw>
              </a:effectLst>
              <a:latin typeface="Footlight MT Light" panose="0204060206030A020304" pitchFamily="18" charset="0"/>
            </a:endParaRPr>
          </a:p>
        </p:txBody>
      </p:sp>
      <p:sp>
        <p:nvSpPr>
          <p:cNvPr id="3" name="TextBox 2">
            <a:extLst>
              <a:ext uri="{FF2B5EF4-FFF2-40B4-BE49-F238E27FC236}">
                <a16:creationId xmlns:a16="http://schemas.microsoft.com/office/drawing/2014/main" id="{E22967B1-507D-44C3-AD8A-FCBE6769C71C}"/>
              </a:ext>
            </a:extLst>
          </p:cNvPr>
          <p:cNvSpPr txBox="1"/>
          <p:nvPr/>
        </p:nvSpPr>
        <p:spPr>
          <a:xfrm>
            <a:off x="661481" y="953312"/>
            <a:ext cx="10953345" cy="6332224"/>
          </a:xfrm>
          <a:prstGeom prst="rect">
            <a:avLst/>
          </a:prstGeom>
          <a:noFill/>
        </p:spPr>
        <p:txBody>
          <a:bodyPr wrap="square" rtlCol="0">
            <a:spAutoFit/>
          </a:bodyPr>
          <a:lstStyle/>
          <a:p>
            <a:pPr marL="285750" indent="-285750" algn="just">
              <a:buFont typeface="Wingdings" panose="05000000000000000000" pitchFamily="2" charset="2"/>
              <a:buChar char="v"/>
            </a:pPr>
            <a:r>
              <a:rPr lang="en-IN" sz="1800" dirty="0">
                <a:effectLst/>
                <a:latin typeface="Franklin Gothic Medium" panose="020B0603020102020204" pitchFamily="34" charset="0"/>
                <a:ea typeface="Calibri" panose="020F0502020204030204" pitchFamily="34" charset="0"/>
                <a:cs typeface="Times New Roman" panose="02020603050405020304" pitchFamily="18" charset="0"/>
              </a:rPr>
              <a:t> In this study, we have used multiple machine learning models to predict the house sale price. We have gone through the data analysis by performing feature engineering, finding the relation between features and label through visualizations. And got the important feature and we used these features as inputs to predict the price by building ML models. </a:t>
            </a:r>
          </a:p>
          <a:p>
            <a:pPr marL="285750" indent="-285750" algn="just">
              <a:buFont typeface="Wingdings" panose="05000000000000000000" pitchFamily="2" charset="2"/>
              <a:buChar char="v"/>
            </a:pPr>
            <a:endParaRPr lang="en-IN" sz="18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v"/>
            </a:pPr>
            <a:r>
              <a:rPr lang="en-IN" sz="1800" dirty="0">
                <a:effectLst/>
                <a:latin typeface="Franklin Gothic Medium" panose="020B0603020102020204" pitchFamily="34" charset="0"/>
                <a:ea typeface="Calibri" panose="020F0502020204030204" pitchFamily="34" charset="0"/>
                <a:cs typeface="Times New Roman" panose="02020603050405020304" pitchFamily="18" charset="0"/>
              </a:rPr>
              <a:t>We have got good prediction results. After using hyper parameter tuning, the best model increased by 2% and the R2 score was </a:t>
            </a:r>
            <a:r>
              <a:rPr lang="en-IN" dirty="0">
                <a:latin typeface="Franklin Gothic Medium" panose="020B0603020102020204" pitchFamily="34" charset="0"/>
                <a:ea typeface="Calibri" panose="020F0502020204030204" pitchFamily="34" charset="0"/>
                <a:cs typeface="Times New Roman" panose="02020603050405020304" pitchFamily="18" charset="0"/>
              </a:rPr>
              <a:t>89.95</a:t>
            </a:r>
            <a:r>
              <a:rPr lang="en-IN" sz="1800" dirty="0">
                <a:effectLst/>
                <a:latin typeface="Franklin Gothic Medium" panose="020B0603020102020204" pitchFamily="34" charset="0"/>
                <a:ea typeface="Calibri" panose="020F0502020204030204" pitchFamily="34" charset="0"/>
                <a:cs typeface="Times New Roman" panose="02020603050405020304" pitchFamily="18" charset="0"/>
              </a:rPr>
              <a:t>% also the errors decreased which means no over-fitting issue. And predicted the sale price for test data using saved best model.</a:t>
            </a:r>
          </a:p>
          <a:p>
            <a:pPr marL="285750" indent="-285750" algn="just">
              <a:buFont typeface="Wingdings" panose="05000000000000000000" pitchFamily="2" charset="2"/>
              <a:buChar char="v"/>
            </a:pPr>
            <a:endParaRPr lang="en-IN" sz="1800" dirty="0">
              <a:effectLst/>
              <a:latin typeface="Franklin Gothic Medium" panose="020B0603020102020204" pitchFamily="34"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v"/>
            </a:pPr>
            <a:r>
              <a:rPr lang="en-IN" sz="1800" dirty="0">
                <a:solidFill>
                  <a:srgbClr val="000000"/>
                </a:solidFill>
                <a:effectLst/>
                <a:latin typeface="Franklin Gothic Medium" panose="020B0603020102020204" pitchFamily="34" charset="0"/>
                <a:ea typeface="Calibri" panose="020F0502020204030204" pitchFamily="34" charset="0"/>
                <a:cs typeface="Calibri" panose="020F0502020204030204" pitchFamily="34" charset="0"/>
              </a:rPr>
              <a:t>Finally, our aim is achieved by predicting the house price for the test data, I hope this will be further helps for sellers and buyers to understand the house marketing. The machine learning models and data analytic techniques will have an important role to play in this type of problems. It helps the customers to know the future price of the houses.</a:t>
            </a:r>
          </a:p>
          <a:p>
            <a:pPr marL="285750" indent="-285750" algn="just">
              <a:buFont typeface="Wingdings" panose="05000000000000000000" pitchFamily="2" charset="2"/>
              <a:buChar char="v"/>
            </a:pPr>
            <a:endParaRPr lang="en-IN" sz="1800" dirty="0">
              <a:solidFill>
                <a:srgbClr val="000000"/>
              </a:solidFill>
              <a:effectLst/>
              <a:latin typeface="Franklin Gothic Medium" panose="020B0603020102020204" pitchFamily="34" charset="0"/>
              <a:ea typeface="Calibri" panose="020F0502020204030204" pitchFamily="34" charset="0"/>
              <a:cs typeface="Calibri" panose="020F0502020204030204" pitchFamily="34" charset="0"/>
            </a:endParaRPr>
          </a:p>
          <a:p>
            <a:pPr marL="285750" indent="-285750" algn="just">
              <a:buFont typeface="Wingdings" panose="05000000000000000000" pitchFamily="2" charset="2"/>
              <a:buChar char="v"/>
            </a:pPr>
            <a:r>
              <a:rPr lang="en-IN" dirty="0">
                <a:effectLst/>
                <a:latin typeface="Franklin Gothic Medium" panose="020B0603020102020204" pitchFamily="34" charset="0"/>
                <a:ea typeface="Calibri" panose="020F0502020204030204" pitchFamily="34" charset="0"/>
                <a:cs typeface="Calibri" panose="020F0502020204030204" pitchFamily="34" charset="0"/>
              </a:rPr>
              <a:t>As a recommendation, </a:t>
            </a:r>
            <a:r>
              <a:rPr lang="en-IN" dirty="0">
                <a:effectLst/>
                <a:latin typeface="Franklin Gothic Medium" panose="020B0603020102020204" pitchFamily="34" charset="0"/>
                <a:ea typeface="Calibri" panose="020F0502020204030204" pitchFamily="34" charset="0"/>
                <a:cs typeface="Times New Roman" panose="02020603050405020304" pitchFamily="18" charset="0"/>
              </a:rPr>
              <a:t>I advise to use this model by the people who want to buy a house in the area covered by the dataset to have an idea about the actual price. The model can be used also with datasets that cover different cities and areas provided that they contain the same features. I also suggest that people take into consideration the features that were deemed as most important as seen in this study might help them estimate the house price better.</a:t>
            </a:r>
          </a:p>
          <a:p>
            <a:pPr algn="just"/>
            <a:endParaRPr lang="en-IN" sz="1800" dirty="0">
              <a:effectLst/>
              <a:latin typeface="Georgia" panose="02040502050405020303" pitchFamily="18" charset="0"/>
              <a:ea typeface="Calibri" panose="020F0502020204030204" pitchFamily="34" charset="0"/>
              <a:cs typeface="Times New Roman" panose="02020603050405020304" pitchFamily="18" charset="0"/>
            </a:endParaRPr>
          </a:p>
          <a:p>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4641349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0D7734-30EC-40F4-88F0-5AB57035AB05}"/>
              </a:ext>
            </a:extLst>
          </p:cNvPr>
          <p:cNvSpPr txBox="1"/>
          <p:nvPr/>
        </p:nvSpPr>
        <p:spPr>
          <a:xfrm>
            <a:off x="1665051" y="1682885"/>
            <a:ext cx="8861898" cy="2521844"/>
          </a:xfrm>
          <a:prstGeom prst="rect">
            <a:avLst/>
          </a:prstGeom>
          <a:noFill/>
        </p:spPr>
        <p:txBody>
          <a:bodyPr wrap="square" rtlCol="0">
            <a:spAutoFit/>
          </a:bodyPr>
          <a:lstStyle/>
          <a:p>
            <a:pPr algn="ctr">
              <a:lnSpc>
                <a:spcPct val="107000"/>
              </a:lnSpc>
              <a:spcAft>
                <a:spcPts val="800"/>
              </a:spcAft>
            </a:pPr>
            <a:r>
              <a:rPr lang="en-IN" sz="15000" b="1" i="1" dirty="0">
                <a:ln w="0"/>
                <a:solidFill>
                  <a:srgbClr val="14E5EA"/>
                </a:solidFill>
                <a:effectLst>
                  <a:outerShdw blurRad="38100" dist="38100" dir="2700000" algn="tl">
                    <a:srgbClr val="000000">
                      <a:alpha val="43137"/>
                    </a:srgbClr>
                  </a:outerShdw>
                  <a:reflection blurRad="6350" stA="53000" endA="300" endPos="35500" dir="5400000" sy="-90000" algn="bl" rotWithShape="0"/>
                </a:effectLst>
                <a:latin typeface="Monotype Corsiva" panose="03010101010201010101" pitchFamily="66" charset="0"/>
                <a:ea typeface="Calibri" panose="020F0502020204030204" pitchFamily="34" charset="0"/>
                <a:cs typeface="Calibri" panose="020F0502020204030204" pitchFamily="34" charset="0"/>
              </a:rPr>
              <a:t>Thank You</a:t>
            </a:r>
            <a:endParaRPr lang="en-IN" sz="15000" b="1" i="1" dirty="0">
              <a:ln w="0"/>
              <a:solidFill>
                <a:srgbClr val="14E5EA"/>
              </a:solidFill>
              <a:effectLst>
                <a:outerShdw blurRad="38100" dist="38100" dir="2700000" algn="tl">
                  <a:srgbClr val="000000">
                    <a:alpha val="43137"/>
                  </a:srgbClr>
                </a:outerShdw>
                <a:reflection blurRad="6350" stA="53000" endA="300" endPos="35500" dir="5400000" sy="-90000" algn="bl" rotWithShape="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93669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89A9EE-1E74-4B6C-9CE9-C4628C50BB86}"/>
              </a:ext>
            </a:extLst>
          </p:cNvPr>
          <p:cNvSpPr txBox="1"/>
          <p:nvPr/>
        </p:nvSpPr>
        <p:spPr>
          <a:xfrm>
            <a:off x="609600" y="914400"/>
            <a:ext cx="10901680" cy="584775"/>
          </a:xfrm>
          <a:prstGeom prst="rect">
            <a:avLst/>
          </a:prstGeom>
          <a:noFill/>
        </p:spPr>
        <p:txBody>
          <a:bodyPr wrap="square" rtlCol="0">
            <a:spAutoFit/>
          </a:bodyPr>
          <a:lstStyle/>
          <a:p>
            <a:r>
              <a:rPr lang="en-US" sz="3200" dirty="0">
                <a:latin typeface="Eras Medium ITC" panose="020B0602030504020804" pitchFamily="34" charset="0"/>
                <a:ea typeface="Microsoft Sans Serif" panose="020B0604020202020204" pitchFamily="34" charset="0"/>
                <a:cs typeface="Microsoft Sans Serif" panose="020B0604020202020204" pitchFamily="34" charset="0"/>
              </a:rPr>
              <a:t>What is Housing Price Prediction?</a:t>
            </a:r>
          </a:p>
        </p:txBody>
      </p:sp>
      <p:sp>
        <p:nvSpPr>
          <p:cNvPr id="8" name="TextBox 7">
            <a:extLst>
              <a:ext uri="{FF2B5EF4-FFF2-40B4-BE49-F238E27FC236}">
                <a16:creationId xmlns:a16="http://schemas.microsoft.com/office/drawing/2014/main" id="{4A7924EE-2E58-4E97-9413-E1474998C43D}"/>
              </a:ext>
            </a:extLst>
          </p:cNvPr>
          <p:cNvSpPr txBox="1"/>
          <p:nvPr/>
        </p:nvSpPr>
        <p:spPr>
          <a:xfrm>
            <a:off x="609600" y="2133600"/>
            <a:ext cx="5791200" cy="1631216"/>
          </a:xfrm>
          <a:prstGeom prst="rect">
            <a:avLst/>
          </a:prstGeom>
          <a:noFill/>
        </p:spPr>
        <p:txBody>
          <a:bodyPr wrap="square" rtlCol="0">
            <a:spAutoFit/>
          </a:bodyPr>
          <a:lstStyle/>
          <a:p>
            <a:pPr marL="342900" indent="-342900" algn="just">
              <a:buFont typeface="Wingdings" panose="05000000000000000000" pitchFamily="2" charset="2"/>
              <a:buChar char="v"/>
            </a:pPr>
            <a:r>
              <a:rPr lang="en-IN" sz="2000" dirty="0">
                <a:solidFill>
                  <a:schemeClr val="tx1">
                    <a:lumMod val="95000"/>
                    <a:lumOff val="5000"/>
                  </a:schemeClr>
                </a:solidFill>
                <a:effectLst/>
                <a:latin typeface="Microsoft Sans Serif" panose="020B0604020202020204" pitchFamily="34" charset="0"/>
                <a:ea typeface="Microsoft Sans Serif" panose="020B0604020202020204" pitchFamily="34" charset="0"/>
                <a:cs typeface="Microsoft Sans Serif" panose="020B0604020202020204" pitchFamily="34" charset="0"/>
              </a:rPr>
              <a:t>The relationship between house prices and the economy is an important motivating factor for predicting house prices.</a:t>
            </a:r>
            <a:r>
              <a:rPr lang="en-US" sz="2000" dirty="0">
                <a:solidFill>
                  <a:schemeClr val="tx1">
                    <a:lumMod val="95000"/>
                    <a:lumOff val="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rPr>
              <a:t>The house price prediction helps the people to understand and know about the future price of the house. </a:t>
            </a:r>
            <a:endParaRPr lang="en-IN" sz="2000" dirty="0">
              <a:solidFill>
                <a:schemeClr val="tx1">
                  <a:lumMod val="95000"/>
                  <a:lumOff val="5000"/>
                </a:schemeClr>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pic>
        <p:nvPicPr>
          <p:cNvPr id="4" name="Picture 3">
            <a:extLst>
              <a:ext uri="{FF2B5EF4-FFF2-40B4-BE49-F238E27FC236}">
                <a16:creationId xmlns:a16="http://schemas.microsoft.com/office/drawing/2014/main" id="{8B2CECA4-92FD-4FDD-AD0F-CF9F3E7A8E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72140" y="1751920"/>
            <a:ext cx="4931668" cy="3718015"/>
          </a:xfrm>
          <a:prstGeom prst="rect">
            <a:avLst/>
          </a:prstGeom>
          <a:effectLst>
            <a:outerShdw blurRad="50800" dist="38100" algn="l" rotWithShape="0">
              <a:prstClr val="black">
                <a:alpha val="40000"/>
              </a:prstClr>
            </a:outerShdw>
          </a:effectLst>
        </p:spPr>
      </p:pic>
    </p:spTree>
    <p:extLst>
      <p:ext uri="{BB962C8B-B14F-4D97-AF65-F5344CB8AC3E}">
        <p14:creationId xmlns:p14="http://schemas.microsoft.com/office/powerpoint/2010/main" val="418622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87AF6D-6DA4-4755-A6AF-E9D2C42FBFA4}"/>
              </a:ext>
            </a:extLst>
          </p:cNvPr>
          <p:cNvSpPr txBox="1"/>
          <p:nvPr/>
        </p:nvSpPr>
        <p:spPr>
          <a:xfrm>
            <a:off x="711200" y="487680"/>
            <a:ext cx="10779760" cy="584775"/>
          </a:xfrm>
          <a:prstGeom prst="rect">
            <a:avLst/>
          </a:prstGeom>
          <a:noFill/>
        </p:spPr>
        <p:txBody>
          <a:bodyPr wrap="square" rtlCol="0">
            <a:spAutoFit/>
          </a:bodyPr>
          <a:lstStyle/>
          <a:p>
            <a:r>
              <a:rPr lang="en-US" sz="3200" dirty="0">
                <a:solidFill>
                  <a:schemeClr val="bg2">
                    <a:lumMod val="25000"/>
                  </a:schemeClr>
                </a:solidFill>
                <a:latin typeface="Franklin Gothic Medium" panose="020B0603020102020204" pitchFamily="34" charset="0"/>
                <a:ea typeface="Microsoft Sans Serif" panose="020B0604020202020204" pitchFamily="34" charset="0"/>
                <a:cs typeface="Microsoft Sans Serif" panose="020B0604020202020204" pitchFamily="34" charset="0"/>
              </a:rPr>
              <a:t>Importance of Housing Price Prediction</a:t>
            </a:r>
          </a:p>
        </p:txBody>
      </p:sp>
      <p:sp>
        <p:nvSpPr>
          <p:cNvPr id="3" name="TextBox 2">
            <a:extLst>
              <a:ext uri="{FF2B5EF4-FFF2-40B4-BE49-F238E27FC236}">
                <a16:creationId xmlns:a16="http://schemas.microsoft.com/office/drawing/2014/main" id="{E0B4294F-32C5-4524-9DF1-3BFF1CD71539}"/>
              </a:ext>
            </a:extLst>
          </p:cNvPr>
          <p:cNvSpPr txBox="1"/>
          <p:nvPr/>
        </p:nvSpPr>
        <p:spPr>
          <a:xfrm>
            <a:off x="711200" y="1879600"/>
            <a:ext cx="6583680" cy="4031873"/>
          </a:xfrm>
          <a:prstGeom prst="rect">
            <a:avLst/>
          </a:prstGeom>
          <a:noFill/>
        </p:spPr>
        <p:txBody>
          <a:bodyPr wrap="square" rtlCol="0">
            <a:spAutoFit/>
          </a:bodyPr>
          <a:lstStyle/>
          <a:p>
            <a:pPr marL="342900" indent="-342900" algn="just" fontAlgn="t">
              <a:buFont typeface="Wingdings" panose="05000000000000000000" pitchFamily="2" charset="2"/>
              <a:buChar char="Ø"/>
            </a:pPr>
            <a:r>
              <a:rPr lang="en-US" sz="2000" b="0" i="0"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House Price prediction, is important to drive Real Estate efficiency. As earlier, House prices were determined by calculating the acquiring and selling price in a locality. Therefore, the House Price prediction model is very essential in filling the information gap and improve Real Estate efficiency.</a:t>
            </a:r>
          </a:p>
          <a:p>
            <a:pPr marL="342900" indent="-342900" algn="just" fontAlgn="t">
              <a:buFont typeface="Wingdings" panose="05000000000000000000" pitchFamily="2" charset="2"/>
              <a:buChar char="Ø"/>
            </a:pPr>
            <a:endParaRPr lang="en-US" sz="2000" dirty="0">
              <a:solidFill>
                <a:schemeClr val="tx1">
                  <a:lumMod val="95000"/>
                  <a:lumOff val="5000"/>
                </a:schemeClr>
              </a:solidFill>
              <a:latin typeface="Georgia" panose="02040502050405020303" pitchFamily="18" charset="0"/>
              <a:ea typeface="Microsoft Sans Serif" panose="020B0604020202020204" pitchFamily="34" charset="0"/>
              <a:cs typeface="Microsoft Sans Serif" panose="020B0604020202020204" pitchFamily="34" charset="0"/>
            </a:endParaRPr>
          </a:p>
          <a:p>
            <a:pPr marL="342900" indent="-342900" algn="just" fontAlgn="t">
              <a:buFont typeface="Wingdings" panose="05000000000000000000" pitchFamily="2" charset="2"/>
              <a:buChar char="Ø"/>
            </a:pPr>
            <a:r>
              <a:rPr lang="en-US" sz="2000" b="0" i="0" dirty="0">
                <a:solidFill>
                  <a:schemeClr val="tx1">
                    <a:lumMod val="95000"/>
                    <a:lumOff val="5000"/>
                  </a:schemeClr>
                </a:solidFill>
                <a:effectLst/>
                <a:latin typeface="Georgia" panose="02040502050405020303" pitchFamily="18" charset="0"/>
                <a:ea typeface="Microsoft Sans Serif" panose="020B0604020202020204" pitchFamily="34" charset="0"/>
                <a:cs typeface="Microsoft Sans Serif" panose="020B0604020202020204" pitchFamily="34" charset="0"/>
              </a:rPr>
              <a:t>Prediction house prices are expected to help people who plan to buy a house so they can know the price range in the future, then they can plan their finance well.</a:t>
            </a:r>
          </a:p>
          <a:p>
            <a:br>
              <a:rPr lang="en-US" dirty="0"/>
            </a:br>
            <a:endParaRPr lang="en-IN" dirty="0"/>
          </a:p>
        </p:txBody>
      </p:sp>
      <p:pic>
        <p:nvPicPr>
          <p:cNvPr id="2050" name="Picture 2">
            <a:extLst>
              <a:ext uri="{FF2B5EF4-FFF2-40B4-BE49-F238E27FC236}">
                <a16:creationId xmlns:a16="http://schemas.microsoft.com/office/drawing/2014/main" id="{0D699D66-2B33-493F-B1F6-8B3701EE09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37120" y="1879600"/>
            <a:ext cx="4592320" cy="3901440"/>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36919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D4D178-FA33-4BBE-A2AE-547AF8523279}"/>
              </a:ext>
            </a:extLst>
          </p:cNvPr>
          <p:cNvSpPr txBox="1"/>
          <p:nvPr/>
        </p:nvSpPr>
        <p:spPr>
          <a:xfrm>
            <a:off x="670560" y="467360"/>
            <a:ext cx="10911840" cy="584775"/>
          </a:xfrm>
          <a:prstGeom prst="rect">
            <a:avLst/>
          </a:prstGeom>
          <a:noFill/>
        </p:spPr>
        <p:txBody>
          <a:bodyPr wrap="square" rtlCol="0">
            <a:spAutoFit/>
          </a:bodyPr>
          <a:lstStyle/>
          <a:p>
            <a:r>
              <a:rPr lang="en-US" sz="3200" dirty="0">
                <a:latin typeface="Franklin Gothic Medium" panose="020B0603020102020204" pitchFamily="34" charset="0"/>
                <a:ea typeface="Microsoft Sans Serif" panose="020B0604020202020204" pitchFamily="34" charset="0"/>
                <a:cs typeface="Microsoft Sans Serif" panose="020B0604020202020204" pitchFamily="34" charset="0"/>
              </a:rPr>
              <a:t>Benefits of Housing Price Prediction</a:t>
            </a:r>
            <a:endParaRPr lang="en-IN" sz="3200" dirty="0">
              <a:latin typeface="Franklin Gothic Medium" panose="020B0603020102020204" pitchFamily="34" charset="0"/>
            </a:endParaRPr>
          </a:p>
        </p:txBody>
      </p:sp>
      <p:sp>
        <p:nvSpPr>
          <p:cNvPr id="4" name="TextBox 3">
            <a:extLst>
              <a:ext uri="{FF2B5EF4-FFF2-40B4-BE49-F238E27FC236}">
                <a16:creationId xmlns:a16="http://schemas.microsoft.com/office/drawing/2014/main" id="{928A8FDF-A78D-4C9B-88BE-248DE7E412A0}"/>
              </a:ext>
            </a:extLst>
          </p:cNvPr>
          <p:cNvSpPr txBox="1"/>
          <p:nvPr/>
        </p:nvSpPr>
        <p:spPr>
          <a:xfrm>
            <a:off x="670560" y="1624867"/>
            <a:ext cx="6319520" cy="4524315"/>
          </a:xfrm>
          <a:prstGeom prst="rect">
            <a:avLst/>
          </a:prstGeom>
          <a:noFill/>
        </p:spPr>
        <p:txBody>
          <a:bodyPr wrap="square" rtlCol="0">
            <a:spAutoFit/>
          </a:bodyPr>
          <a:lstStyle/>
          <a:p>
            <a:pPr marL="342900" indent="-342900" algn="just">
              <a:buFont typeface="Wingdings" panose="05000000000000000000" pitchFamily="2" charset="2"/>
              <a:buChar char="v"/>
            </a:pPr>
            <a:r>
              <a:rPr lang="en-US" sz="2400" b="0" i="0" dirty="0">
                <a:solidFill>
                  <a:schemeClr val="tx1">
                    <a:lumMod val="95000"/>
                    <a:lumOff val="5000"/>
                  </a:schemeClr>
                </a:solidFill>
                <a:effectLst/>
                <a:latin typeface="Franklin Gothic Medium Cond" panose="020B0606030402020204" pitchFamily="34" charset="0"/>
                <a:ea typeface="Microsoft Sans Serif" panose="020B0604020202020204" pitchFamily="34" charset="0"/>
                <a:cs typeface="Microsoft Sans Serif" panose="020B0604020202020204" pitchFamily="34" charset="0"/>
              </a:rPr>
              <a:t>Predicting house prices can help to determine the selling price of a house of a particular region and can help people to find the right time to buy a home</a:t>
            </a:r>
          </a:p>
          <a:p>
            <a:pPr algn="just"/>
            <a:endParaRPr lang="en-US" sz="2400" b="0" i="0" dirty="0">
              <a:solidFill>
                <a:schemeClr val="tx1">
                  <a:lumMod val="95000"/>
                  <a:lumOff val="5000"/>
                </a:schemeClr>
              </a:solidFill>
              <a:effectLst/>
              <a:latin typeface="Franklin Gothic Medium Cond" panose="020B0606030402020204" pitchFamily="34"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v"/>
            </a:pPr>
            <a:r>
              <a:rPr lang="en-US" sz="2400" b="0" i="0" dirty="0">
                <a:solidFill>
                  <a:schemeClr val="tx1">
                    <a:lumMod val="95000"/>
                    <a:lumOff val="5000"/>
                  </a:schemeClr>
                </a:solidFill>
                <a:effectLst/>
                <a:latin typeface="Franklin Gothic Medium Cond" panose="020B0606030402020204" pitchFamily="34" charset="0"/>
                <a:ea typeface="Microsoft Sans Serif" panose="020B0604020202020204" pitchFamily="34" charset="0"/>
                <a:cs typeface="Microsoft Sans Serif" panose="020B0604020202020204" pitchFamily="34" charset="0"/>
              </a:rPr>
              <a:t>An increase in prices may lead to an improvement in the consumer confidence of home-owners which might then cause a rise in consumer spending.</a:t>
            </a:r>
          </a:p>
          <a:p>
            <a:pPr algn="just"/>
            <a:endParaRPr lang="en-US" sz="2400" b="0" i="0" dirty="0">
              <a:solidFill>
                <a:schemeClr val="tx1">
                  <a:lumMod val="95000"/>
                  <a:lumOff val="5000"/>
                </a:schemeClr>
              </a:solidFill>
              <a:effectLst/>
              <a:latin typeface="Franklin Gothic Medium Cond" panose="020B0606030402020204" pitchFamily="34" charset="0"/>
              <a:ea typeface="Microsoft Sans Serif" panose="020B0604020202020204" pitchFamily="34" charset="0"/>
              <a:cs typeface="Microsoft Sans Serif" panose="020B0604020202020204" pitchFamily="34" charset="0"/>
            </a:endParaRPr>
          </a:p>
          <a:p>
            <a:pPr marL="342900" indent="-342900" algn="just">
              <a:buFont typeface="Wingdings" panose="05000000000000000000" pitchFamily="2" charset="2"/>
              <a:buChar char="v"/>
            </a:pPr>
            <a:r>
              <a:rPr lang="en-US" sz="2400" b="0" i="0" dirty="0">
                <a:solidFill>
                  <a:schemeClr val="tx1">
                    <a:lumMod val="95000"/>
                    <a:lumOff val="5000"/>
                  </a:schemeClr>
                </a:solidFill>
                <a:effectLst/>
                <a:latin typeface="Franklin Gothic Medium Cond" panose="020B0606030402020204" pitchFamily="34" charset="0"/>
                <a:ea typeface="Microsoft Sans Serif" panose="020B0604020202020204" pitchFamily="34" charset="0"/>
                <a:cs typeface="Microsoft Sans Serif" panose="020B0604020202020204" pitchFamily="34" charset="0"/>
              </a:rPr>
              <a:t>Householders can take equity withdrawal from the increased value of their house. For example, by re-mortgaging their property and releasing some of the housing equity.</a:t>
            </a:r>
            <a:endParaRPr lang="en-IN" sz="2400" dirty="0">
              <a:solidFill>
                <a:schemeClr val="tx1">
                  <a:lumMod val="95000"/>
                  <a:lumOff val="5000"/>
                </a:schemeClr>
              </a:solidFill>
              <a:latin typeface="Franklin Gothic Medium Cond" panose="020B0606030402020204" pitchFamily="34" charset="0"/>
              <a:ea typeface="Microsoft Sans Serif" panose="020B0604020202020204" pitchFamily="34" charset="0"/>
              <a:cs typeface="Microsoft Sans Serif" panose="020B0604020202020204" pitchFamily="34" charset="0"/>
            </a:endParaRPr>
          </a:p>
        </p:txBody>
      </p:sp>
      <p:pic>
        <p:nvPicPr>
          <p:cNvPr id="3074" name="Picture 2">
            <a:extLst>
              <a:ext uri="{FF2B5EF4-FFF2-40B4-BE49-F238E27FC236}">
                <a16:creationId xmlns:a16="http://schemas.microsoft.com/office/drawing/2014/main" id="{0A6BA684-74B7-4FCE-9C40-463383097F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44080" y="1615441"/>
            <a:ext cx="4653280" cy="40335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1112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54B69F-4AE5-4E9D-A5BD-51EBB904F2E0}"/>
              </a:ext>
            </a:extLst>
          </p:cNvPr>
          <p:cNvSpPr txBox="1"/>
          <p:nvPr/>
        </p:nvSpPr>
        <p:spPr>
          <a:xfrm>
            <a:off x="0" y="114534"/>
            <a:ext cx="12192000" cy="584775"/>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ctr"/>
            <a:r>
              <a:rPr lang="en-US" sz="3200" dirty="0">
                <a:solidFill>
                  <a:srgbClr val="C00000"/>
                </a:solidFill>
                <a:latin typeface="Georgia" panose="02040502050405020303" pitchFamily="18" charset="0"/>
              </a:rPr>
              <a:t>Data Analysis and Model Building Flowchart</a:t>
            </a:r>
            <a:endParaRPr lang="en-IN" sz="3200" dirty="0">
              <a:solidFill>
                <a:srgbClr val="C00000"/>
              </a:solidFill>
              <a:latin typeface="Georgia" panose="02040502050405020303" pitchFamily="18" charset="0"/>
            </a:endParaRPr>
          </a:p>
        </p:txBody>
      </p:sp>
      <p:graphicFrame>
        <p:nvGraphicFramePr>
          <p:cNvPr id="3" name="Diagram 2">
            <a:extLst>
              <a:ext uri="{FF2B5EF4-FFF2-40B4-BE49-F238E27FC236}">
                <a16:creationId xmlns:a16="http://schemas.microsoft.com/office/drawing/2014/main" id="{222B3E22-A335-46FA-BCEB-732BCAF7AD0D}"/>
              </a:ext>
            </a:extLst>
          </p:cNvPr>
          <p:cNvGraphicFramePr/>
          <p:nvPr>
            <p:extLst>
              <p:ext uri="{D42A27DB-BD31-4B8C-83A1-F6EECF244321}">
                <p14:modId xmlns:p14="http://schemas.microsoft.com/office/powerpoint/2010/main" val="1018239267"/>
              </p:ext>
            </p:extLst>
          </p:nvPr>
        </p:nvGraphicFramePr>
        <p:xfrm>
          <a:off x="568960" y="895805"/>
          <a:ext cx="2661920" cy="103459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Arrow: Right 12">
            <a:extLst>
              <a:ext uri="{FF2B5EF4-FFF2-40B4-BE49-F238E27FC236}">
                <a16:creationId xmlns:a16="http://schemas.microsoft.com/office/drawing/2014/main" id="{30281500-4030-47A3-A609-9F09210D9CC0}"/>
              </a:ext>
            </a:extLst>
          </p:cNvPr>
          <p:cNvSpPr/>
          <p:nvPr/>
        </p:nvSpPr>
        <p:spPr>
          <a:xfrm>
            <a:off x="3474720" y="1120714"/>
            <a:ext cx="853440" cy="584775"/>
          </a:xfrm>
          <a:prstGeom prst="righ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dirty="0"/>
          </a:p>
        </p:txBody>
      </p:sp>
      <p:graphicFrame>
        <p:nvGraphicFramePr>
          <p:cNvPr id="4" name="Diagram 3">
            <a:extLst>
              <a:ext uri="{FF2B5EF4-FFF2-40B4-BE49-F238E27FC236}">
                <a16:creationId xmlns:a16="http://schemas.microsoft.com/office/drawing/2014/main" id="{88F3A167-CDD1-4CD1-8B9F-B8DA806261C7}"/>
              </a:ext>
            </a:extLst>
          </p:cNvPr>
          <p:cNvGraphicFramePr/>
          <p:nvPr>
            <p:extLst>
              <p:ext uri="{D42A27DB-BD31-4B8C-83A1-F6EECF244321}">
                <p14:modId xmlns:p14="http://schemas.microsoft.com/office/powerpoint/2010/main" val="3100224208"/>
              </p:ext>
            </p:extLst>
          </p:nvPr>
        </p:nvGraphicFramePr>
        <p:xfrm>
          <a:off x="4572000" y="895805"/>
          <a:ext cx="2661918" cy="114981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5" name="Arrow: Right 14">
            <a:extLst>
              <a:ext uri="{FF2B5EF4-FFF2-40B4-BE49-F238E27FC236}">
                <a16:creationId xmlns:a16="http://schemas.microsoft.com/office/drawing/2014/main" id="{331ED5D4-D4C7-4ABF-843E-A1225DDB3781}"/>
              </a:ext>
            </a:extLst>
          </p:cNvPr>
          <p:cNvSpPr/>
          <p:nvPr/>
        </p:nvSpPr>
        <p:spPr>
          <a:xfrm>
            <a:off x="7477760" y="1124932"/>
            <a:ext cx="822960" cy="584775"/>
          </a:xfrm>
          <a:prstGeom prst="righ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dirty="0"/>
          </a:p>
        </p:txBody>
      </p:sp>
      <p:graphicFrame>
        <p:nvGraphicFramePr>
          <p:cNvPr id="5" name="Diagram 4">
            <a:extLst>
              <a:ext uri="{FF2B5EF4-FFF2-40B4-BE49-F238E27FC236}">
                <a16:creationId xmlns:a16="http://schemas.microsoft.com/office/drawing/2014/main" id="{AC393CCD-5370-4A92-96D3-5B72123AE8CF}"/>
              </a:ext>
            </a:extLst>
          </p:cNvPr>
          <p:cNvGraphicFramePr/>
          <p:nvPr>
            <p:extLst>
              <p:ext uri="{D42A27DB-BD31-4B8C-83A1-F6EECF244321}">
                <p14:modId xmlns:p14="http://schemas.microsoft.com/office/powerpoint/2010/main" val="188073168"/>
              </p:ext>
            </p:extLst>
          </p:nvPr>
        </p:nvGraphicFramePr>
        <p:xfrm>
          <a:off x="8544560" y="895805"/>
          <a:ext cx="2661920" cy="1034595"/>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17" name="Arrow: Down 16">
            <a:extLst>
              <a:ext uri="{FF2B5EF4-FFF2-40B4-BE49-F238E27FC236}">
                <a16:creationId xmlns:a16="http://schemas.microsoft.com/office/drawing/2014/main" id="{E96EBC68-73CF-4157-AB3C-64D2C0B1A12C}"/>
              </a:ext>
            </a:extLst>
          </p:cNvPr>
          <p:cNvSpPr/>
          <p:nvPr/>
        </p:nvSpPr>
        <p:spPr>
          <a:xfrm>
            <a:off x="9667240" y="1930974"/>
            <a:ext cx="396240" cy="426720"/>
          </a:xfrm>
          <a:prstGeom prst="down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dirty="0"/>
          </a:p>
        </p:txBody>
      </p:sp>
      <p:graphicFrame>
        <p:nvGraphicFramePr>
          <p:cNvPr id="8" name="Diagram 7">
            <a:extLst>
              <a:ext uri="{FF2B5EF4-FFF2-40B4-BE49-F238E27FC236}">
                <a16:creationId xmlns:a16="http://schemas.microsoft.com/office/drawing/2014/main" id="{8BF0CA68-5CDA-4C50-A4BE-64B944245DB8}"/>
              </a:ext>
            </a:extLst>
          </p:cNvPr>
          <p:cNvGraphicFramePr/>
          <p:nvPr>
            <p:extLst>
              <p:ext uri="{D42A27DB-BD31-4B8C-83A1-F6EECF244321}">
                <p14:modId xmlns:p14="http://schemas.microsoft.com/office/powerpoint/2010/main" val="2066355306"/>
              </p:ext>
            </p:extLst>
          </p:nvPr>
        </p:nvGraphicFramePr>
        <p:xfrm>
          <a:off x="8544560" y="2529047"/>
          <a:ext cx="2661920" cy="1034592"/>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
        <p:nvSpPr>
          <p:cNvPr id="19" name="Arrow: Left 18">
            <a:extLst>
              <a:ext uri="{FF2B5EF4-FFF2-40B4-BE49-F238E27FC236}">
                <a16:creationId xmlns:a16="http://schemas.microsoft.com/office/drawing/2014/main" id="{378C39ED-CD63-473E-ABED-E55A10C1D747}"/>
              </a:ext>
            </a:extLst>
          </p:cNvPr>
          <p:cNvSpPr/>
          <p:nvPr/>
        </p:nvSpPr>
        <p:spPr>
          <a:xfrm>
            <a:off x="7477760" y="2600626"/>
            <a:ext cx="822960" cy="584775"/>
          </a:xfrm>
          <a:prstGeom prst="lef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dirty="0"/>
          </a:p>
        </p:txBody>
      </p:sp>
      <p:graphicFrame>
        <p:nvGraphicFramePr>
          <p:cNvPr id="7" name="Diagram 6">
            <a:extLst>
              <a:ext uri="{FF2B5EF4-FFF2-40B4-BE49-F238E27FC236}">
                <a16:creationId xmlns:a16="http://schemas.microsoft.com/office/drawing/2014/main" id="{CB5A7470-0E63-40E5-A477-E9ECB74031F6}"/>
              </a:ext>
            </a:extLst>
          </p:cNvPr>
          <p:cNvGraphicFramePr/>
          <p:nvPr>
            <p:extLst>
              <p:ext uri="{D42A27DB-BD31-4B8C-83A1-F6EECF244321}">
                <p14:modId xmlns:p14="http://schemas.microsoft.com/office/powerpoint/2010/main" val="3527748086"/>
              </p:ext>
            </p:extLst>
          </p:nvPr>
        </p:nvGraphicFramePr>
        <p:xfrm>
          <a:off x="4572000" y="2357694"/>
          <a:ext cx="2661920" cy="1071306"/>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sp>
        <p:nvSpPr>
          <p:cNvPr id="21" name="Arrow: Left 20">
            <a:extLst>
              <a:ext uri="{FF2B5EF4-FFF2-40B4-BE49-F238E27FC236}">
                <a16:creationId xmlns:a16="http://schemas.microsoft.com/office/drawing/2014/main" id="{B0BC8930-749C-4BA1-8D21-4CDB7D56071F}"/>
              </a:ext>
            </a:extLst>
          </p:cNvPr>
          <p:cNvSpPr/>
          <p:nvPr/>
        </p:nvSpPr>
        <p:spPr>
          <a:xfrm>
            <a:off x="3474720" y="2713724"/>
            <a:ext cx="853440" cy="584775"/>
          </a:xfrm>
          <a:prstGeom prst="lef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dirty="0"/>
          </a:p>
        </p:txBody>
      </p:sp>
      <p:graphicFrame>
        <p:nvGraphicFramePr>
          <p:cNvPr id="6" name="Diagram 5">
            <a:extLst>
              <a:ext uri="{FF2B5EF4-FFF2-40B4-BE49-F238E27FC236}">
                <a16:creationId xmlns:a16="http://schemas.microsoft.com/office/drawing/2014/main" id="{094DD359-3CF4-4CAF-BE16-AE50796EC830}"/>
              </a:ext>
            </a:extLst>
          </p:cNvPr>
          <p:cNvGraphicFramePr/>
          <p:nvPr>
            <p:extLst>
              <p:ext uri="{D42A27DB-BD31-4B8C-83A1-F6EECF244321}">
                <p14:modId xmlns:p14="http://schemas.microsoft.com/office/powerpoint/2010/main" val="1439115280"/>
              </p:ext>
            </p:extLst>
          </p:nvPr>
        </p:nvGraphicFramePr>
        <p:xfrm>
          <a:off x="568958" y="2357120"/>
          <a:ext cx="2661920" cy="1071880"/>
        </p:xfrm>
        <a:graphic>
          <a:graphicData uri="http://schemas.openxmlformats.org/drawingml/2006/diagram">
            <dgm:relIds xmlns:dgm="http://schemas.openxmlformats.org/drawingml/2006/diagram" xmlns:r="http://schemas.openxmlformats.org/officeDocument/2006/relationships" r:dm="rId27" r:lo="rId28" r:qs="rId29" r:cs="rId30"/>
          </a:graphicData>
        </a:graphic>
      </p:graphicFrame>
      <p:sp>
        <p:nvSpPr>
          <p:cNvPr id="23" name="Arrow: Down 22">
            <a:extLst>
              <a:ext uri="{FF2B5EF4-FFF2-40B4-BE49-F238E27FC236}">
                <a16:creationId xmlns:a16="http://schemas.microsoft.com/office/drawing/2014/main" id="{C1199E34-3835-4FE3-A836-D7BAA4FD67BE}"/>
              </a:ext>
            </a:extLst>
          </p:cNvPr>
          <p:cNvSpPr/>
          <p:nvPr/>
        </p:nvSpPr>
        <p:spPr>
          <a:xfrm>
            <a:off x="1696718" y="3429000"/>
            <a:ext cx="406400" cy="426720"/>
          </a:xfrm>
          <a:prstGeom prst="down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dirty="0"/>
          </a:p>
        </p:txBody>
      </p:sp>
      <p:graphicFrame>
        <p:nvGraphicFramePr>
          <p:cNvPr id="11" name="Diagram 10">
            <a:extLst>
              <a:ext uri="{FF2B5EF4-FFF2-40B4-BE49-F238E27FC236}">
                <a16:creationId xmlns:a16="http://schemas.microsoft.com/office/drawing/2014/main" id="{C0AED0EA-0AF0-4E44-A05F-664F9FD429D4}"/>
              </a:ext>
            </a:extLst>
          </p:cNvPr>
          <p:cNvGraphicFramePr/>
          <p:nvPr>
            <p:extLst>
              <p:ext uri="{D42A27DB-BD31-4B8C-83A1-F6EECF244321}">
                <p14:modId xmlns:p14="http://schemas.microsoft.com/office/powerpoint/2010/main" val="362091402"/>
              </p:ext>
            </p:extLst>
          </p:nvPr>
        </p:nvGraphicFramePr>
        <p:xfrm>
          <a:off x="599440" y="4014931"/>
          <a:ext cx="2661918" cy="1071880"/>
        </p:xfrm>
        <a:graphic>
          <a:graphicData uri="http://schemas.openxmlformats.org/drawingml/2006/diagram">
            <dgm:relIds xmlns:dgm="http://schemas.openxmlformats.org/drawingml/2006/diagram" xmlns:r="http://schemas.openxmlformats.org/officeDocument/2006/relationships" r:dm="rId32" r:lo="rId33" r:qs="rId34" r:cs="rId35"/>
          </a:graphicData>
        </a:graphic>
      </p:graphicFrame>
      <p:sp>
        <p:nvSpPr>
          <p:cNvPr id="25" name="Arrow: Right 24">
            <a:extLst>
              <a:ext uri="{FF2B5EF4-FFF2-40B4-BE49-F238E27FC236}">
                <a16:creationId xmlns:a16="http://schemas.microsoft.com/office/drawing/2014/main" id="{BE0BFA2B-6CB0-4380-ACC5-C251192389D9}"/>
              </a:ext>
            </a:extLst>
          </p:cNvPr>
          <p:cNvSpPr/>
          <p:nvPr/>
        </p:nvSpPr>
        <p:spPr>
          <a:xfrm>
            <a:off x="3489959" y="4112016"/>
            <a:ext cx="853440" cy="584774"/>
          </a:xfrm>
          <a:prstGeom prst="righ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dirty="0"/>
          </a:p>
        </p:txBody>
      </p:sp>
      <p:graphicFrame>
        <p:nvGraphicFramePr>
          <p:cNvPr id="10" name="Diagram 9">
            <a:extLst>
              <a:ext uri="{FF2B5EF4-FFF2-40B4-BE49-F238E27FC236}">
                <a16:creationId xmlns:a16="http://schemas.microsoft.com/office/drawing/2014/main" id="{6CB045DC-7C7C-47BF-870E-F9A23D0E3244}"/>
              </a:ext>
            </a:extLst>
          </p:cNvPr>
          <p:cNvGraphicFramePr/>
          <p:nvPr>
            <p:extLst>
              <p:ext uri="{D42A27DB-BD31-4B8C-83A1-F6EECF244321}">
                <p14:modId xmlns:p14="http://schemas.microsoft.com/office/powerpoint/2010/main" val="3888916096"/>
              </p:ext>
            </p:extLst>
          </p:nvPr>
        </p:nvGraphicFramePr>
        <p:xfrm>
          <a:off x="4572000" y="3855720"/>
          <a:ext cx="2661918" cy="1086589"/>
        </p:xfrm>
        <a:graphic>
          <a:graphicData uri="http://schemas.openxmlformats.org/drawingml/2006/diagram">
            <dgm:relIds xmlns:dgm="http://schemas.openxmlformats.org/drawingml/2006/diagram" xmlns:r="http://schemas.openxmlformats.org/officeDocument/2006/relationships" r:dm="rId37" r:lo="rId38" r:qs="rId39" r:cs="rId40"/>
          </a:graphicData>
        </a:graphic>
      </p:graphicFrame>
      <p:sp>
        <p:nvSpPr>
          <p:cNvPr id="27" name="Arrow: Right 26">
            <a:extLst>
              <a:ext uri="{FF2B5EF4-FFF2-40B4-BE49-F238E27FC236}">
                <a16:creationId xmlns:a16="http://schemas.microsoft.com/office/drawing/2014/main" id="{AA67A725-3A01-4D55-BB49-26325A2362EE}"/>
              </a:ext>
            </a:extLst>
          </p:cNvPr>
          <p:cNvSpPr/>
          <p:nvPr/>
        </p:nvSpPr>
        <p:spPr>
          <a:xfrm>
            <a:off x="7477760" y="4112016"/>
            <a:ext cx="822960" cy="584774"/>
          </a:xfrm>
          <a:prstGeom prst="righ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dirty="0"/>
          </a:p>
        </p:txBody>
      </p:sp>
      <p:graphicFrame>
        <p:nvGraphicFramePr>
          <p:cNvPr id="9" name="Diagram 8">
            <a:extLst>
              <a:ext uri="{FF2B5EF4-FFF2-40B4-BE49-F238E27FC236}">
                <a16:creationId xmlns:a16="http://schemas.microsoft.com/office/drawing/2014/main" id="{A5C2E348-4812-4A17-A86E-4E7630F53988}"/>
              </a:ext>
            </a:extLst>
          </p:cNvPr>
          <p:cNvGraphicFramePr/>
          <p:nvPr>
            <p:extLst>
              <p:ext uri="{D42A27DB-BD31-4B8C-83A1-F6EECF244321}">
                <p14:modId xmlns:p14="http://schemas.microsoft.com/office/powerpoint/2010/main" val="121824614"/>
              </p:ext>
            </p:extLst>
          </p:nvPr>
        </p:nvGraphicFramePr>
        <p:xfrm>
          <a:off x="8544560" y="3855627"/>
          <a:ext cx="2661918" cy="1075373"/>
        </p:xfrm>
        <a:graphic>
          <a:graphicData uri="http://schemas.openxmlformats.org/drawingml/2006/diagram">
            <dgm:relIds xmlns:dgm="http://schemas.openxmlformats.org/drawingml/2006/diagram" xmlns:r="http://schemas.openxmlformats.org/officeDocument/2006/relationships" r:dm="rId42" r:lo="rId43" r:qs="rId44" r:cs="rId45"/>
          </a:graphicData>
        </a:graphic>
      </p:graphicFrame>
      <p:sp>
        <p:nvSpPr>
          <p:cNvPr id="29" name="Arrow: Down 28">
            <a:extLst>
              <a:ext uri="{FF2B5EF4-FFF2-40B4-BE49-F238E27FC236}">
                <a16:creationId xmlns:a16="http://schemas.microsoft.com/office/drawing/2014/main" id="{293975ED-981F-42AD-BB88-5CFCB8C97D4C}"/>
              </a:ext>
            </a:extLst>
          </p:cNvPr>
          <p:cNvSpPr/>
          <p:nvPr/>
        </p:nvSpPr>
        <p:spPr>
          <a:xfrm>
            <a:off x="9667241" y="4942309"/>
            <a:ext cx="396240" cy="445318"/>
          </a:xfrm>
          <a:prstGeom prst="down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dirty="0"/>
          </a:p>
        </p:txBody>
      </p:sp>
      <p:graphicFrame>
        <p:nvGraphicFramePr>
          <p:cNvPr id="38" name="Diagram 37">
            <a:extLst>
              <a:ext uri="{FF2B5EF4-FFF2-40B4-BE49-F238E27FC236}">
                <a16:creationId xmlns:a16="http://schemas.microsoft.com/office/drawing/2014/main" id="{FD74E3F5-BF81-44AF-9125-270677A38D94}"/>
              </a:ext>
            </a:extLst>
          </p:cNvPr>
          <p:cNvGraphicFramePr/>
          <p:nvPr>
            <p:extLst>
              <p:ext uri="{D42A27DB-BD31-4B8C-83A1-F6EECF244321}">
                <p14:modId xmlns:p14="http://schemas.microsoft.com/office/powerpoint/2010/main" val="753683860"/>
              </p:ext>
            </p:extLst>
          </p:nvPr>
        </p:nvGraphicFramePr>
        <p:xfrm>
          <a:off x="8534401" y="5632926"/>
          <a:ext cx="2661918" cy="1075373"/>
        </p:xfrm>
        <a:graphic>
          <a:graphicData uri="http://schemas.openxmlformats.org/drawingml/2006/diagram">
            <dgm:relIds xmlns:dgm="http://schemas.openxmlformats.org/drawingml/2006/diagram" xmlns:r="http://schemas.openxmlformats.org/officeDocument/2006/relationships" r:dm="rId47" r:lo="rId48" r:qs="rId49" r:cs="rId50"/>
          </a:graphicData>
        </a:graphic>
      </p:graphicFrame>
      <p:sp>
        <p:nvSpPr>
          <p:cNvPr id="31" name="Arrow: Left 30">
            <a:extLst>
              <a:ext uri="{FF2B5EF4-FFF2-40B4-BE49-F238E27FC236}">
                <a16:creationId xmlns:a16="http://schemas.microsoft.com/office/drawing/2014/main" id="{673FE21E-1FF4-4660-BACD-D776F9550A96}"/>
              </a:ext>
            </a:extLst>
          </p:cNvPr>
          <p:cNvSpPr/>
          <p:nvPr/>
        </p:nvSpPr>
        <p:spPr>
          <a:xfrm>
            <a:off x="7477760" y="5632926"/>
            <a:ext cx="822960" cy="584774"/>
          </a:xfrm>
          <a:prstGeom prst="lef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dirty="0"/>
          </a:p>
        </p:txBody>
      </p:sp>
      <p:graphicFrame>
        <p:nvGraphicFramePr>
          <p:cNvPr id="37" name="Diagram 36">
            <a:extLst>
              <a:ext uri="{FF2B5EF4-FFF2-40B4-BE49-F238E27FC236}">
                <a16:creationId xmlns:a16="http://schemas.microsoft.com/office/drawing/2014/main" id="{11878BAC-D7D6-4385-9AAC-C733690003C7}"/>
              </a:ext>
            </a:extLst>
          </p:cNvPr>
          <p:cNvGraphicFramePr/>
          <p:nvPr>
            <p:extLst>
              <p:ext uri="{D42A27DB-BD31-4B8C-83A1-F6EECF244321}">
                <p14:modId xmlns:p14="http://schemas.microsoft.com/office/powerpoint/2010/main" val="910624461"/>
              </p:ext>
            </p:extLst>
          </p:nvPr>
        </p:nvGraphicFramePr>
        <p:xfrm>
          <a:off x="4572000" y="5369029"/>
          <a:ext cx="2661918" cy="1093971"/>
        </p:xfrm>
        <a:graphic>
          <a:graphicData uri="http://schemas.openxmlformats.org/drawingml/2006/diagram">
            <dgm:relIds xmlns:dgm="http://schemas.openxmlformats.org/drawingml/2006/diagram" xmlns:r="http://schemas.openxmlformats.org/officeDocument/2006/relationships" r:dm="rId52" r:lo="rId53" r:qs="rId54" r:cs="rId55"/>
          </a:graphicData>
        </a:graphic>
      </p:graphicFrame>
      <p:sp>
        <p:nvSpPr>
          <p:cNvPr id="33" name="Arrow: Left 32">
            <a:extLst>
              <a:ext uri="{FF2B5EF4-FFF2-40B4-BE49-F238E27FC236}">
                <a16:creationId xmlns:a16="http://schemas.microsoft.com/office/drawing/2014/main" id="{B96CE7C9-D401-49CC-A2F6-B4F3AFDBBD47}"/>
              </a:ext>
            </a:extLst>
          </p:cNvPr>
          <p:cNvSpPr/>
          <p:nvPr/>
        </p:nvSpPr>
        <p:spPr>
          <a:xfrm>
            <a:off x="3489958" y="5632926"/>
            <a:ext cx="838199" cy="584774"/>
          </a:xfrm>
          <a:prstGeom prst="lef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dirty="0"/>
          </a:p>
        </p:txBody>
      </p:sp>
      <p:graphicFrame>
        <p:nvGraphicFramePr>
          <p:cNvPr id="35" name="Diagram 34">
            <a:extLst>
              <a:ext uri="{FF2B5EF4-FFF2-40B4-BE49-F238E27FC236}">
                <a16:creationId xmlns:a16="http://schemas.microsoft.com/office/drawing/2014/main" id="{943D546D-EE24-47A6-8B4F-C3A4311D15B9}"/>
              </a:ext>
            </a:extLst>
          </p:cNvPr>
          <p:cNvGraphicFramePr/>
          <p:nvPr>
            <p:extLst>
              <p:ext uri="{D42A27DB-BD31-4B8C-83A1-F6EECF244321}">
                <p14:modId xmlns:p14="http://schemas.microsoft.com/office/powerpoint/2010/main" val="2559670842"/>
              </p:ext>
            </p:extLst>
          </p:nvPr>
        </p:nvGraphicFramePr>
        <p:xfrm>
          <a:off x="568956" y="5374640"/>
          <a:ext cx="2661919" cy="1084867"/>
        </p:xfrm>
        <a:graphic>
          <a:graphicData uri="http://schemas.openxmlformats.org/drawingml/2006/diagram">
            <dgm:relIds xmlns:dgm="http://schemas.openxmlformats.org/drawingml/2006/diagram" xmlns:r="http://schemas.openxmlformats.org/officeDocument/2006/relationships" r:dm="rId57" r:lo="rId58" r:qs="rId59" r:cs="rId60"/>
          </a:graphicData>
        </a:graphic>
      </p:graphicFrame>
    </p:spTree>
    <p:extLst>
      <p:ext uri="{BB962C8B-B14F-4D97-AF65-F5344CB8AC3E}">
        <p14:creationId xmlns:p14="http://schemas.microsoft.com/office/powerpoint/2010/main" val="33480687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1537</TotalTime>
  <Words>4410</Words>
  <Application>Microsoft Office PowerPoint</Application>
  <PresentationFormat>Widescreen</PresentationFormat>
  <Paragraphs>286</Paragraphs>
  <Slides>54</Slides>
  <Notes>0</Notes>
  <HiddenSlides>0</HiddenSlides>
  <MMClips>0</MMClips>
  <ScaleCrop>false</ScaleCrop>
  <HeadingPairs>
    <vt:vector size="8" baseType="variant">
      <vt:variant>
        <vt:lpstr>Fonts Used</vt:lpstr>
      </vt:variant>
      <vt:variant>
        <vt:i4>15</vt:i4>
      </vt:variant>
      <vt:variant>
        <vt:lpstr>Theme</vt:lpstr>
      </vt:variant>
      <vt:variant>
        <vt:i4>1</vt:i4>
      </vt:variant>
      <vt:variant>
        <vt:lpstr>Embedded OLE Servers</vt:lpstr>
      </vt:variant>
      <vt:variant>
        <vt:i4>1</vt:i4>
      </vt:variant>
      <vt:variant>
        <vt:lpstr>Slide Titles</vt:lpstr>
      </vt:variant>
      <vt:variant>
        <vt:i4>54</vt:i4>
      </vt:variant>
    </vt:vector>
  </HeadingPairs>
  <TitlesOfParts>
    <vt:vector size="71" baseType="lpstr">
      <vt:lpstr>Arial</vt:lpstr>
      <vt:lpstr>Book Antiqua</vt:lpstr>
      <vt:lpstr>Calibri</vt:lpstr>
      <vt:lpstr>Calibri Light</vt:lpstr>
      <vt:lpstr>Elephant</vt:lpstr>
      <vt:lpstr>Eras Medium ITC</vt:lpstr>
      <vt:lpstr>Footlight MT Light</vt:lpstr>
      <vt:lpstr>Franklin Gothic Medium</vt:lpstr>
      <vt:lpstr>Franklin Gothic Medium Cond</vt:lpstr>
      <vt:lpstr>Georgia</vt:lpstr>
      <vt:lpstr>Impact</vt:lpstr>
      <vt:lpstr>Lucida Fax</vt:lpstr>
      <vt:lpstr>Microsoft Sans Serif</vt:lpstr>
      <vt:lpstr>Monotype Corsiva</vt:lpstr>
      <vt:lpstr>Wingdings</vt:lpstr>
      <vt:lpstr>Office Theme</vt:lpstr>
      <vt:lpstr>Bitmap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Nethravathi S</dc:creator>
  <cp:lastModifiedBy>ravi sharma</cp:lastModifiedBy>
  <cp:revision>83</cp:revision>
  <dcterms:created xsi:type="dcterms:W3CDTF">2021-10-03T06:22:26Z</dcterms:created>
  <dcterms:modified xsi:type="dcterms:W3CDTF">2022-03-15T10:19:26Z</dcterms:modified>
</cp:coreProperties>
</file>

<file path=docProps/thumbnail.jpeg>
</file>